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64" r:id="rId4"/>
    <p:sldId id="266" r:id="rId5"/>
    <p:sldId id="267" r:id="rId6"/>
    <p:sldId id="263" r:id="rId7"/>
    <p:sldId id="271" r:id="rId8"/>
    <p:sldId id="258" r:id="rId9"/>
    <p:sldId id="272" r:id="rId10"/>
    <p:sldId id="274" r:id="rId11"/>
    <p:sldId id="273" r:id="rId12"/>
    <p:sldId id="275" r:id="rId13"/>
    <p:sldId id="261" r:id="rId14"/>
    <p:sldId id="268" r:id="rId1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41" autoAdjust="0"/>
  </p:normalViewPr>
  <p:slideViewPr>
    <p:cSldViewPr>
      <p:cViewPr varScale="1">
        <p:scale>
          <a:sx n="100" d="100"/>
          <a:sy n="100" d="100"/>
        </p:scale>
        <p:origin x="1314"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C83B96-EFF6-4956-AA51-DB7D97DF7447}" type="datetimeFigureOut">
              <a:rPr lang="zh-CN" altLang="en-US" smtClean="0"/>
              <a:t>2020/7/26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36E6C6-73C5-4BE5-963D-75B29B85A3E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作者试图分离拥有</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基因组的黄杆菌，将其命名为</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。首先，在之前的分离方法中未能分离到这种菌，很有可能这种菌需要特殊的培养基或者培养条件。参考</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基因组数据，发现</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8</a:t>
            </a:r>
            <a:r>
              <a:rPr lang="zh-CN" altLang="zh-CN" sz="1200" kern="1200" dirty="0">
                <a:solidFill>
                  <a:schemeClr val="tx1"/>
                </a:solidFill>
                <a:latin typeface="+mn-lt"/>
                <a:ea typeface="+mn-ea"/>
                <a:cs typeface="+mn-cs"/>
              </a:rPr>
              <a:t>种海洋细菌处在同一分类学分支，同时这种菌很可能只利用</a:t>
            </a:r>
            <a:r>
              <a:rPr lang="en-US" altLang="zh-CN" sz="1200" kern="1200" dirty="0">
                <a:solidFill>
                  <a:schemeClr val="tx1"/>
                </a:solidFill>
                <a:latin typeface="+mn-lt"/>
                <a:ea typeface="+mn-ea"/>
                <a:cs typeface="+mn-cs"/>
              </a:rPr>
              <a:t>D-</a:t>
            </a:r>
            <a:r>
              <a:rPr lang="zh-CN" altLang="zh-CN" sz="1200" kern="1200" dirty="0">
                <a:solidFill>
                  <a:schemeClr val="tx1"/>
                </a:solidFill>
                <a:latin typeface="+mn-lt"/>
                <a:ea typeface="+mn-ea"/>
                <a:cs typeface="+mn-cs"/>
              </a:rPr>
              <a:t>甘露糖作为碳源，以及具有抗卡那霉素的作用，所以作者利用稀释</a:t>
            </a:r>
            <a:r>
              <a:rPr lang="en-US" altLang="zh-CN" sz="1200" kern="1200" dirty="0">
                <a:solidFill>
                  <a:schemeClr val="tx1"/>
                </a:solidFill>
                <a:latin typeface="+mn-lt"/>
                <a:ea typeface="+mn-ea"/>
                <a:cs typeface="+mn-cs"/>
              </a:rPr>
              <a:t>10</a:t>
            </a:r>
            <a:r>
              <a:rPr lang="zh-CN" altLang="zh-CN" sz="1200" kern="1200" dirty="0">
                <a:solidFill>
                  <a:schemeClr val="tx1"/>
                </a:solidFill>
                <a:latin typeface="+mn-lt"/>
                <a:ea typeface="+mn-ea"/>
                <a:cs typeface="+mn-cs"/>
              </a:rPr>
              <a:t>倍的含有</a:t>
            </a:r>
            <a:r>
              <a:rPr lang="en-US" altLang="zh-CN" sz="1200" kern="1200" dirty="0">
                <a:solidFill>
                  <a:schemeClr val="tx1"/>
                </a:solidFill>
                <a:latin typeface="+mn-lt"/>
                <a:ea typeface="+mn-ea"/>
                <a:cs typeface="+mn-cs"/>
              </a:rPr>
              <a:t>2%NaCl</a:t>
            </a:r>
            <a:r>
              <a:rPr lang="zh-CN" altLang="zh-CN" sz="1200" kern="1200" dirty="0">
                <a:solidFill>
                  <a:schemeClr val="tx1"/>
                </a:solidFill>
                <a:latin typeface="+mn-lt"/>
                <a:ea typeface="+mn-ea"/>
                <a:cs typeface="+mn-cs"/>
              </a:rPr>
              <a:t>的海洋培养基，添加特殊碳源和卡那霉素，分离到了</a:t>
            </a:r>
            <a:r>
              <a:rPr lang="en-US" altLang="zh-CN" sz="1200" kern="1200" dirty="0">
                <a:solidFill>
                  <a:schemeClr val="tx1"/>
                </a:solidFill>
                <a:latin typeface="+mn-lt"/>
                <a:ea typeface="+mn-ea"/>
                <a:cs typeface="+mn-cs"/>
              </a:rPr>
              <a:t>22</a:t>
            </a:r>
            <a:r>
              <a:rPr lang="zh-CN" altLang="zh-CN" sz="1200" kern="1200" dirty="0">
                <a:solidFill>
                  <a:schemeClr val="tx1"/>
                </a:solidFill>
                <a:latin typeface="+mn-lt"/>
                <a:ea typeface="+mn-ea"/>
                <a:cs typeface="+mn-cs"/>
              </a:rPr>
              <a:t>株</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候选菌。通过</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基因组信息设计了</a:t>
            </a:r>
            <a:r>
              <a:rPr lang="en-US" altLang="zh-CN" sz="1200" kern="1200" dirty="0">
                <a:solidFill>
                  <a:schemeClr val="tx1"/>
                </a:solidFill>
                <a:latin typeface="+mn-lt"/>
                <a:ea typeface="+mn-ea"/>
                <a:cs typeface="+mn-cs"/>
              </a:rPr>
              <a:t>3</a:t>
            </a:r>
            <a:r>
              <a:rPr lang="zh-CN" altLang="zh-CN" sz="1200" kern="1200" dirty="0">
                <a:solidFill>
                  <a:schemeClr val="tx1"/>
                </a:solidFill>
                <a:latin typeface="+mn-lt"/>
                <a:ea typeface="+mn-ea"/>
                <a:cs typeface="+mn-cs"/>
              </a:rPr>
              <a:t>个片段大小不同的特异性引物，利用</a:t>
            </a:r>
            <a:r>
              <a:rPr lang="en-US" altLang="zh-CN" sz="1200" kern="1200" dirty="0">
                <a:solidFill>
                  <a:schemeClr val="tx1"/>
                </a:solidFill>
                <a:latin typeface="+mn-lt"/>
                <a:ea typeface="+mn-ea"/>
                <a:cs typeface="+mn-cs"/>
              </a:rPr>
              <a:t>PCR</a:t>
            </a:r>
            <a:r>
              <a:rPr lang="zh-CN" altLang="zh-CN" sz="1200" kern="1200" dirty="0">
                <a:solidFill>
                  <a:schemeClr val="tx1"/>
                </a:solidFill>
                <a:latin typeface="+mn-lt"/>
                <a:ea typeface="+mn-ea"/>
                <a:cs typeface="+mn-cs"/>
              </a:rPr>
              <a:t>扩增，证明了这</a:t>
            </a:r>
            <a:r>
              <a:rPr lang="en-US" altLang="zh-CN" sz="1200" kern="1200" dirty="0">
                <a:solidFill>
                  <a:schemeClr val="tx1"/>
                </a:solidFill>
                <a:latin typeface="+mn-lt"/>
                <a:ea typeface="+mn-ea"/>
                <a:cs typeface="+mn-cs"/>
              </a:rPr>
              <a:t>22</a:t>
            </a:r>
            <a:r>
              <a:rPr lang="zh-CN" altLang="zh-CN" sz="1200" kern="1200" dirty="0">
                <a:solidFill>
                  <a:schemeClr val="tx1"/>
                </a:solidFill>
                <a:latin typeface="+mn-lt"/>
                <a:ea typeface="+mn-ea"/>
                <a:cs typeface="+mn-cs"/>
              </a:rPr>
              <a:t>株菌都具有</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的基因组信息。并从中选择了</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株菌</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进行后续实验。</a:t>
            </a:r>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为了验证</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是否参与植物抗病过程，作者首先将这种菌与青枯菌进行共培养，结果发现，</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并不能对青枯菌的生长产生抑制作用，但是将这种菌添加至植物根系后，植物对青枯菌的抗病性增强，并且受浓度的影响，当添加浓度为</a:t>
            </a:r>
            <a:r>
              <a:rPr lang="en-US" altLang="zh-CN" sz="1200" kern="1200" dirty="0">
                <a:solidFill>
                  <a:schemeClr val="tx1"/>
                </a:solidFill>
                <a:latin typeface="+mn-lt"/>
                <a:ea typeface="+mn-ea"/>
                <a:cs typeface="+mn-cs"/>
              </a:rPr>
              <a:t>2*10</a:t>
            </a:r>
            <a:r>
              <a:rPr lang="en-US" altLang="zh-CN" sz="1200" kern="1200" baseline="30000" dirty="0">
                <a:solidFill>
                  <a:schemeClr val="tx1"/>
                </a:solidFill>
                <a:latin typeface="+mn-lt"/>
                <a:ea typeface="+mn-ea"/>
                <a:cs typeface="+mn-cs"/>
              </a:rPr>
              <a:t>8</a:t>
            </a:r>
            <a:r>
              <a:rPr lang="zh-CN" altLang="zh-CN" sz="1200" kern="1200" dirty="0">
                <a:solidFill>
                  <a:schemeClr val="tx1"/>
                </a:solidFill>
                <a:latin typeface="+mn-lt"/>
                <a:ea typeface="+mn-ea"/>
                <a:cs typeface="+mn-cs"/>
              </a:rPr>
              <a:t>时，才能明显的提高植物抗病性，至于是否再增加添加量会进一步增强抗病性，作者没有提到。另一方面，作者在不同的土壤，添加不同的菌进行对比后，都能发现</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能够缓解植株的疾病症状。由此可以得出结论，在抗病品种中富集的黄杆菌能够提高番茄抗青枯病的能力。</a:t>
            </a:r>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为了深入挖掘</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缓解植物发病的机制，作者分析了实验体系中随着时间增加，</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和青枯菌的丰度变化。同样是盆栽体系，作者分别收取了</a:t>
            </a:r>
            <a:r>
              <a:rPr lang="en-US" altLang="zh-CN" sz="1200" kern="1200" dirty="0">
                <a:solidFill>
                  <a:schemeClr val="tx1"/>
                </a:solidFill>
                <a:latin typeface="+mn-lt"/>
                <a:ea typeface="+mn-ea"/>
                <a:cs typeface="+mn-cs"/>
              </a:rPr>
              <a:t>0</a:t>
            </a:r>
            <a:r>
              <a:rPr lang="zh-CN" altLang="zh-CN" sz="1200" kern="1200" dirty="0">
                <a:solidFill>
                  <a:schemeClr val="tx1"/>
                </a:solidFill>
                <a:latin typeface="+mn-lt"/>
                <a:ea typeface="+mn-ea"/>
                <a:cs typeface="+mn-cs"/>
              </a:rPr>
              <a:t>天、</a:t>
            </a:r>
            <a:r>
              <a:rPr lang="en-US" altLang="zh-CN" sz="1200" kern="1200" dirty="0">
                <a:solidFill>
                  <a:schemeClr val="tx1"/>
                </a:solidFill>
                <a:latin typeface="+mn-lt"/>
                <a:ea typeface="+mn-ea"/>
                <a:cs typeface="+mn-cs"/>
              </a:rPr>
              <a:t>7d</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10d</a:t>
            </a:r>
            <a:r>
              <a:rPr lang="zh-CN" altLang="zh-CN"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14d</a:t>
            </a:r>
            <a:r>
              <a:rPr lang="zh-CN" altLang="zh-CN" sz="1200" kern="1200" dirty="0">
                <a:solidFill>
                  <a:schemeClr val="tx1"/>
                </a:solidFill>
                <a:latin typeface="+mn-lt"/>
                <a:ea typeface="+mn-ea"/>
                <a:cs typeface="+mn-cs"/>
              </a:rPr>
              <a:t>的根系微生物组样品，在植物生长至</a:t>
            </a:r>
            <a:r>
              <a:rPr lang="en-US" altLang="zh-CN" sz="1200" kern="1200" dirty="0">
                <a:solidFill>
                  <a:schemeClr val="tx1"/>
                </a:solidFill>
                <a:latin typeface="+mn-lt"/>
                <a:ea typeface="+mn-ea"/>
                <a:cs typeface="+mn-cs"/>
              </a:rPr>
              <a:t>7d</a:t>
            </a:r>
            <a:r>
              <a:rPr lang="zh-CN" altLang="zh-CN" sz="1200" kern="1200" dirty="0">
                <a:solidFill>
                  <a:schemeClr val="tx1"/>
                </a:solidFill>
                <a:latin typeface="+mn-lt"/>
                <a:ea typeface="+mn-ea"/>
                <a:cs typeface="+mn-cs"/>
              </a:rPr>
              <a:t>时接种了青枯菌。采用了</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种计数方式，</a:t>
            </a:r>
            <a:r>
              <a:rPr lang="en-US" altLang="zh-CN" sz="1200" kern="1200" dirty="0" err="1">
                <a:solidFill>
                  <a:schemeClr val="tx1"/>
                </a:solidFill>
                <a:latin typeface="+mn-lt"/>
                <a:ea typeface="+mn-ea"/>
                <a:cs typeface="+mn-cs"/>
              </a:rPr>
              <a:t>qpcr</a:t>
            </a:r>
            <a:r>
              <a:rPr lang="zh-CN" altLang="zh-CN" sz="1200" kern="1200" dirty="0">
                <a:solidFill>
                  <a:schemeClr val="tx1"/>
                </a:solidFill>
                <a:latin typeface="+mn-lt"/>
                <a:ea typeface="+mn-ea"/>
                <a:cs typeface="+mn-cs"/>
              </a:rPr>
              <a:t>和涂板计数，虽然</a:t>
            </a:r>
            <a:r>
              <a:rPr lang="en-US" altLang="zh-CN" sz="1200" kern="1200" dirty="0" err="1">
                <a:solidFill>
                  <a:schemeClr val="tx1"/>
                </a:solidFill>
                <a:latin typeface="+mn-lt"/>
                <a:ea typeface="+mn-ea"/>
                <a:cs typeface="+mn-cs"/>
              </a:rPr>
              <a:t>qpcr</a:t>
            </a:r>
            <a:r>
              <a:rPr lang="zh-CN" altLang="zh-CN" sz="1200" kern="1200" dirty="0">
                <a:solidFill>
                  <a:schemeClr val="tx1"/>
                </a:solidFill>
                <a:latin typeface="+mn-lt"/>
                <a:ea typeface="+mn-ea"/>
                <a:cs typeface="+mn-cs"/>
              </a:rPr>
              <a:t>得到的数量比涂板数量多，但两种方式得到的趋势基本一致。首先，在只接种</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的体系中，抗病品种</a:t>
            </a:r>
            <a:r>
              <a:rPr lang="en-US" altLang="zh-CN" sz="1200" kern="1200" dirty="0">
                <a:solidFill>
                  <a:schemeClr val="tx1"/>
                </a:solidFill>
                <a:latin typeface="+mn-lt"/>
                <a:ea typeface="+mn-ea"/>
                <a:cs typeface="+mn-cs"/>
              </a:rPr>
              <a:t>7996</a:t>
            </a:r>
            <a:r>
              <a:rPr lang="zh-CN" altLang="zh-CN" sz="1200" kern="1200" dirty="0">
                <a:solidFill>
                  <a:schemeClr val="tx1"/>
                </a:solidFill>
                <a:latin typeface="+mn-lt"/>
                <a:ea typeface="+mn-ea"/>
                <a:cs typeface="+mn-cs"/>
              </a:rPr>
              <a:t>在根际富集的</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的数量明显高于易感品种</a:t>
            </a:r>
            <a:r>
              <a:rPr lang="en-US" altLang="zh-CN" sz="1200" kern="1200" dirty="0">
                <a:solidFill>
                  <a:schemeClr val="tx1"/>
                </a:solidFill>
                <a:latin typeface="+mn-lt"/>
                <a:ea typeface="+mn-ea"/>
                <a:cs typeface="+mn-cs"/>
              </a:rPr>
              <a:t>moneymaker</a:t>
            </a:r>
            <a:r>
              <a:rPr lang="zh-CN" altLang="zh-CN" sz="1200" kern="1200" dirty="0">
                <a:solidFill>
                  <a:schemeClr val="tx1"/>
                </a:solidFill>
                <a:latin typeface="+mn-lt"/>
                <a:ea typeface="+mn-ea"/>
                <a:cs typeface="+mn-cs"/>
              </a:rPr>
              <a:t>，这与</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测序数据相一致，但通过对土壤中</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的数量进行分析后发现，在抗病品种的土中，</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的数量变化不大，但易感品种的土中丰度下降明显，推测很有可能抗病品种更易招募这类菌在其根际定殖。另一方面，对于易感品种来说，接种病原菌后</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的数量也有一定的提高，但是，不论是否添加</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，病原菌在易感品种的根际数量没有太大的变化。这部分数据虽然能够看出在整个过程中，</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和青枯菌的丰度会受到一定的影响，但并不能得到类似</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丰度升高导致病原菌丰度下降从而缓解植物疾病症状的结论，所以还需要更多的数据去发掘</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帮助植物抗病的机制。 </a:t>
            </a:r>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9636E6C6-73C5-4BE5-963D-75B29B85A3E7}" type="slidenum">
              <a:rPr lang="zh-CN" altLang="en-US" smtClean="0"/>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结论</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，抗病品种</a:t>
            </a:r>
            <a:r>
              <a:rPr lang="en-US" altLang="zh-CN" sz="1200" kern="1200" dirty="0">
                <a:solidFill>
                  <a:schemeClr val="tx1"/>
                </a:solidFill>
                <a:latin typeface="+mn-lt"/>
                <a:ea typeface="+mn-ea"/>
                <a:cs typeface="+mn-cs"/>
              </a:rPr>
              <a:t>Hawaii7996</a:t>
            </a:r>
            <a:r>
              <a:rPr lang="zh-CN" altLang="zh-CN" sz="1200" kern="1200" dirty="0">
                <a:solidFill>
                  <a:schemeClr val="tx1"/>
                </a:solidFill>
                <a:latin typeface="+mn-lt"/>
                <a:ea typeface="+mn-ea"/>
                <a:cs typeface="+mn-cs"/>
              </a:rPr>
              <a:t>和易感品种</a:t>
            </a:r>
            <a:r>
              <a:rPr lang="en-US" altLang="zh-CN" sz="1200" kern="1200" dirty="0">
                <a:solidFill>
                  <a:schemeClr val="tx1"/>
                </a:solidFill>
                <a:latin typeface="+mn-lt"/>
                <a:ea typeface="+mn-ea"/>
                <a:cs typeface="+mn-cs"/>
              </a:rPr>
              <a:t>Moneymaker</a:t>
            </a:r>
            <a:r>
              <a:rPr lang="zh-CN" altLang="zh-CN" sz="1200" kern="1200" dirty="0">
                <a:solidFill>
                  <a:schemeClr val="tx1"/>
                </a:solidFill>
                <a:latin typeface="+mn-lt"/>
                <a:ea typeface="+mn-ea"/>
                <a:cs typeface="+mn-cs"/>
              </a:rPr>
              <a:t>的根际微生物有差异。作者分别在塑料大棚和温室进行了番茄的种植。在塑料大棚的系统中，作者将两个番茄品种以及洋白菜随机种植，并在植株活跃生长的开花期和成熟期两个时期分别取样，对其微生物组进行了</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测序。</a:t>
            </a:r>
            <a:r>
              <a:rPr lang="en-US" altLang="zh-CN" sz="1200" kern="1200" dirty="0">
                <a:solidFill>
                  <a:schemeClr val="tx1"/>
                </a:solidFill>
                <a:latin typeface="+mn-lt"/>
                <a:ea typeface="+mn-ea"/>
                <a:cs typeface="+mn-cs"/>
              </a:rPr>
              <a:t>PCOA</a:t>
            </a:r>
            <a:r>
              <a:rPr lang="zh-CN" altLang="zh-CN" sz="1200" kern="1200" dirty="0">
                <a:solidFill>
                  <a:schemeClr val="tx1"/>
                </a:solidFill>
                <a:latin typeface="+mn-lt"/>
                <a:ea typeface="+mn-ea"/>
                <a:cs typeface="+mn-cs"/>
              </a:rPr>
              <a:t>图中可以看出，土壤中的微生物与植物根际的微生物明显不同，绿色代表的洋白菜和下方的番茄微生物也不同，这是物种之间的差异，两个番茄品种的微生物组是有差异的，但取样时间引起的差异更明显。通过计算α多样性发现，土壤中微生物的多样性高于植物根际，而植株第二次取样也就是成熟期的根际微生物组多样性高于开花期。进一步通过对两个番茄品种第一次收样时的微生物组在</a:t>
            </a:r>
            <a:r>
              <a:rPr lang="en-US" altLang="zh-CN" sz="1200" kern="1200" dirty="0">
                <a:solidFill>
                  <a:schemeClr val="tx1"/>
                </a:solidFill>
                <a:latin typeface="+mn-lt"/>
                <a:ea typeface="+mn-ea"/>
                <a:cs typeface="+mn-cs"/>
              </a:rPr>
              <a:t>class</a:t>
            </a:r>
            <a:r>
              <a:rPr lang="zh-CN" altLang="zh-CN" sz="1200" kern="1200" dirty="0">
                <a:solidFill>
                  <a:schemeClr val="tx1"/>
                </a:solidFill>
                <a:latin typeface="+mn-lt"/>
                <a:ea typeface="+mn-ea"/>
                <a:cs typeface="+mn-cs"/>
              </a:rPr>
              <a:t>（纲）和</a:t>
            </a:r>
            <a:r>
              <a:rPr lang="en-US" altLang="zh-CN" sz="1200" kern="1200" dirty="0">
                <a:solidFill>
                  <a:schemeClr val="tx1"/>
                </a:solidFill>
                <a:latin typeface="+mn-lt"/>
                <a:ea typeface="+mn-ea"/>
                <a:cs typeface="+mn-cs"/>
              </a:rPr>
              <a:t>family</a:t>
            </a:r>
            <a:r>
              <a:rPr lang="zh-CN" altLang="zh-CN" sz="1200" kern="1200" dirty="0">
                <a:solidFill>
                  <a:schemeClr val="tx1"/>
                </a:solidFill>
                <a:latin typeface="+mn-lt"/>
                <a:ea typeface="+mn-ea"/>
                <a:cs typeface="+mn-cs"/>
              </a:rPr>
              <a:t>（科）水平上进行比较后发现，</a:t>
            </a:r>
            <a:r>
              <a:rPr lang="en-US" altLang="zh-CN" sz="1200" kern="1200" dirty="0">
                <a:solidFill>
                  <a:schemeClr val="tx1"/>
                </a:solidFill>
                <a:latin typeface="+mn-lt"/>
                <a:ea typeface="+mn-ea"/>
                <a:cs typeface="+mn-cs"/>
              </a:rPr>
              <a:t>7996</a:t>
            </a:r>
            <a:r>
              <a:rPr lang="zh-CN" altLang="zh-CN" sz="1200" kern="1200" dirty="0">
                <a:solidFill>
                  <a:schemeClr val="tx1"/>
                </a:solidFill>
                <a:latin typeface="+mn-lt"/>
                <a:ea typeface="+mn-ea"/>
                <a:cs typeface="+mn-cs"/>
              </a:rPr>
              <a:t>特异性的富集了黄杆菌、鞘脂单胞菌、假单胞菌，而</a:t>
            </a:r>
            <a:r>
              <a:rPr lang="en-US" altLang="zh-CN" sz="1200" kern="1200" dirty="0">
                <a:solidFill>
                  <a:schemeClr val="tx1"/>
                </a:solidFill>
                <a:latin typeface="+mn-lt"/>
                <a:ea typeface="+mn-ea"/>
                <a:cs typeface="+mn-cs"/>
              </a:rPr>
              <a:t>moneymaker</a:t>
            </a:r>
            <a:r>
              <a:rPr lang="zh-CN" altLang="zh-CN" sz="1200" kern="1200" dirty="0">
                <a:solidFill>
                  <a:schemeClr val="tx1"/>
                </a:solidFill>
                <a:latin typeface="+mn-lt"/>
                <a:ea typeface="+mn-ea"/>
                <a:cs typeface="+mn-cs"/>
              </a:rPr>
              <a:t>特异富集了一些α</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，β</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变形菌。</a:t>
            </a:r>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另一方面，作者进行了盆栽实验，将塑料大棚中的土壤装入盆中放在可控温控湿的温室中种植了两个番茄品种，得到了与塑料大棚实验中相似的结果。考虑到在</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测序过程中，</a:t>
            </a:r>
            <a:r>
              <a:rPr lang="en-US" altLang="zh-CN" sz="1200" kern="1200" dirty="0">
                <a:solidFill>
                  <a:schemeClr val="tx1"/>
                </a:solidFill>
                <a:latin typeface="+mn-lt"/>
                <a:ea typeface="+mn-ea"/>
                <a:cs typeface="+mn-cs"/>
              </a:rPr>
              <a:t>PCR</a:t>
            </a:r>
            <a:r>
              <a:rPr lang="zh-CN" altLang="zh-CN" sz="1200" kern="1200" dirty="0">
                <a:solidFill>
                  <a:schemeClr val="tx1"/>
                </a:solidFill>
                <a:latin typeface="+mn-lt"/>
                <a:ea typeface="+mn-ea"/>
                <a:cs typeface="+mn-cs"/>
              </a:rPr>
              <a:t>产生的偏好性，作者对第一次收取样品的微生物组进行了宏基因组测序，也与</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测序结果相吻合。通过多组实验、多种测序方法证明了抗病品种</a:t>
            </a:r>
            <a:r>
              <a:rPr lang="en-US" altLang="zh-CN" sz="1200" kern="1200" dirty="0">
                <a:solidFill>
                  <a:schemeClr val="tx1"/>
                </a:solidFill>
                <a:latin typeface="+mn-lt"/>
                <a:ea typeface="+mn-ea"/>
                <a:cs typeface="+mn-cs"/>
              </a:rPr>
              <a:t>7996</a:t>
            </a:r>
            <a:r>
              <a:rPr lang="zh-CN" altLang="zh-CN" sz="1200" kern="1200" dirty="0">
                <a:solidFill>
                  <a:schemeClr val="tx1"/>
                </a:solidFill>
                <a:latin typeface="+mn-lt"/>
                <a:ea typeface="+mn-ea"/>
                <a:cs typeface="+mn-cs"/>
              </a:rPr>
              <a:t>和易感品种</a:t>
            </a:r>
            <a:r>
              <a:rPr lang="en-US" altLang="zh-CN" sz="1200" kern="1200" dirty="0">
                <a:solidFill>
                  <a:schemeClr val="tx1"/>
                </a:solidFill>
                <a:latin typeface="+mn-lt"/>
                <a:ea typeface="+mn-ea"/>
                <a:cs typeface="+mn-cs"/>
              </a:rPr>
              <a:t>moneymaker</a:t>
            </a:r>
            <a:r>
              <a:rPr lang="zh-CN" altLang="zh-CN" sz="1200" kern="1200" dirty="0">
                <a:solidFill>
                  <a:schemeClr val="tx1"/>
                </a:solidFill>
                <a:latin typeface="+mn-lt"/>
                <a:ea typeface="+mn-ea"/>
                <a:cs typeface="+mn-cs"/>
              </a:rPr>
              <a:t>的根际微生物存在差异。并且发现，在抗病品种中特异性的富集一类细菌——黄杆菌。</a:t>
            </a:r>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结论</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将抗性品种的根际微生物移植到非抗性品种根际能够缓解植株的疾病症状。通过盆栽移植，作者进行了两个番茄品种根际微生物互换实验，简单来说，就是将抗病品种移植到之前种过易感品种的土中，将易感品种移植到之前种过抗病品种的土中。结果发现，从发病症状来看，易感品种在易感土壤中发病症状最强，移植进抗病品种的土中会缓解症状。这些结果表明，种过抗病品种的土壤确实影响了易感品种的发病，而原因有可能是抗病品种分泌到土中具有抗病原菌作用的分泌物，也有可能是抗病品种特异性富集了一些有益微生物。为了证明第一种可能，作者首先将抗病品种的分泌物与青枯菌共培养，但是不论在培养基加糖不加糖的条件下，分泌物都没有抑制青枯菌的生长，所以作者想进一步验证是否是微生物的作用产生了抗病的功能呢？作者收取了两个品种的根系样品，通过梯度稀释、平板培养，分离到了</a:t>
            </a:r>
            <a:r>
              <a:rPr lang="en-US" altLang="zh-CN" sz="1200" kern="1200" dirty="0">
                <a:solidFill>
                  <a:schemeClr val="tx1"/>
                </a:solidFill>
                <a:latin typeface="+mn-lt"/>
                <a:ea typeface="+mn-ea"/>
                <a:cs typeface="+mn-cs"/>
              </a:rPr>
              <a:t>447</a:t>
            </a:r>
            <a:r>
              <a:rPr lang="zh-CN" altLang="zh-CN" sz="1200" kern="1200" dirty="0">
                <a:solidFill>
                  <a:schemeClr val="tx1"/>
                </a:solidFill>
                <a:latin typeface="+mn-lt"/>
                <a:ea typeface="+mn-ea"/>
                <a:cs typeface="+mn-cs"/>
              </a:rPr>
              <a:t>株细菌，并在其中得到了</a:t>
            </a:r>
            <a:r>
              <a:rPr lang="en-US" altLang="zh-CN" sz="1200" kern="1200" dirty="0">
                <a:solidFill>
                  <a:schemeClr val="tx1"/>
                </a:solidFill>
                <a:latin typeface="+mn-lt"/>
                <a:ea typeface="+mn-ea"/>
                <a:cs typeface="+mn-cs"/>
              </a:rPr>
              <a:t>31</a:t>
            </a:r>
            <a:r>
              <a:rPr lang="zh-CN" altLang="zh-CN" sz="1200" kern="1200" dirty="0">
                <a:solidFill>
                  <a:schemeClr val="tx1"/>
                </a:solidFill>
                <a:latin typeface="+mn-lt"/>
                <a:ea typeface="+mn-ea"/>
                <a:cs typeface="+mn-cs"/>
              </a:rPr>
              <a:t>株对番茄有促生或抗病作用的黄杆菌。但是，不论是只将这些黄杆菌与青枯菌共培养还是在植物中加入这些菌，都没有看到抑菌和抗病的作用。既然</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和宏基因组数据都明显地显示了黄杆菌在抗病品种根际的富集，那它的存在应该有一定的意义，可能作者做了多种尝试，比如常规的增加黄杆菌的加入量、改变培养基成分等优化体系的方法都没有达到理想的效果，或者换种思路，尝试验证其它差异菌的功能，但是这样不能从根本上解决问题，即使是相同的</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，细菌的性质也有很大差异，作者考虑到可能是细菌分离培养技术的限制，导致未分到具有抗病功能的黄杆菌，所以作者开始从基因组数据中挖掘信息。</a:t>
            </a:r>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通过宏基因组的数据比较发现，相对于易感品种，抗病品种</a:t>
            </a:r>
            <a:r>
              <a:rPr lang="en-US" altLang="zh-CN" sz="1200" kern="1200" dirty="0">
                <a:solidFill>
                  <a:schemeClr val="tx1"/>
                </a:solidFill>
                <a:latin typeface="+mn-lt"/>
                <a:ea typeface="+mn-ea"/>
                <a:cs typeface="+mn-cs"/>
              </a:rPr>
              <a:t>7996</a:t>
            </a:r>
            <a:r>
              <a:rPr lang="zh-CN" altLang="zh-CN" sz="1200" kern="1200" dirty="0">
                <a:solidFill>
                  <a:schemeClr val="tx1"/>
                </a:solidFill>
                <a:latin typeface="+mn-lt"/>
                <a:ea typeface="+mn-ea"/>
                <a:cs typeface="+mn-cs"/>
              </a:rPr>
              <a:t>富集了一类</a:t>
            </a:r>
            <a:r>
              <a:rPr lang="en-US" altLang="zh-CN" sz="1200" kern="1200" dirty="0">
                <a:solidFill>
                  <a:schemeClr val="tx1"/>
                </a:solidFill>
                <a:latin typeface="+mn-lt"/>
                <a:ea typeface="+mn-ea"/>
                <a:cs typeface="+mn-cs"/>
              </a:rPr>
              <a:t>GC</a:t>
            </a:r>
            <a:r>
              <a:rPr lang="zh-CN" altLang="zh-CN" sz="1200" kern="1200" dirty="0">
                <a:solidFill>
                  <a:schemeClr val="tx1"/>
                </a:solidFill>
                <a:latin typeface="+mn-lt"/>
                <a:ea typeface="+mn-ea"/>
                <a:cs typeface="+mn-cs"/>
              </a:rPr>
              <a:t>含量位于</a:t>
            </a:r>
            <a:r>
              <a:rPr lang="en-US" altLang="zh-CN" sz="1200" kern="1200" dirty="0">
                <a:solidFill>
                  <a:schemeClr val="tx1"/>
                </a:solidFill>
                <a:latin typeface="+mn-lt"/>
                <a:ea typeface="+mn-ea"/>
                <a:cs typeface="+mn-cs"/>
              </a:rPr>
              <a:t>30-40%</a:t>
            </a:r>
            <a:r>
              <a:rPr lang="zh-CN" altLang="zh-CN" sz="1200" kern="1200" dirty="0">
                <a:solidFill>
                  <a:schemeClr val="tx1"/>
                </a:solidFill>
                <a:latin typeface="+mn-lt"/>
                <a:ea typeface="+mn-ea"/>
                <a:cs typeface="+mn-cs"/>
              </a:rPr>
              <a:t>的</a:t>
            </a:r>
            <a:r>
              <a:rPr lang="en-US" altLang="zh-CN" sz="1200" kern="1200" dirty="0">
                <a:solidFill>
                  <a:schemeClr val="tx1"/>
                </a:solidFill>
                <a:latin typeface="+mn-lt"/>
                <a:ea typeface="+mn-ea"/>
                <a:cs typeface="+mn-cs"/>
              </a:rPr>
              <a:t>DNA</a:t>
            </a:r>
            <a:r>
              <a:rPr lang="zh-CN" altLang="zh-CN" sz="1200" kern="1200" dirty="0">
                <a:solidFill>
                  <a:schemeClr val="tx1"/>
                </a:solidFill>
                <a:latin typeface="+mn-lt"/>
                <a:ea typeface="+mn-ea"/>
                <a:cs typeface="+mn-cs"/>
              </a:rPr>
              <a:t>，主要是</a:t>
            </a:r>
            <a:r>
              <a:rPr lang="en-US" altLang="zh-CN" sz="1200" kern="1200" dirty="0" err="1">
                <a:solidFill>
                  <a:schemeClr val="tx1"/>
                </a:solidFill>
                <a:latin typeface="+mn-lt"/>
                <a:ea typeface="+mn-ea"/>
                <a:cs typeface="+mn-cs"/>
              </a:rPr>
              <a:t>Bacteroidetes</a:t>
            </a:r>
            <a:r>
              <a:rPr lang="zh-CN" altLang="zh-CN" sz="1200" kern="1200" dirty="0">
                <a:solidFill>
                  <a:schemeClr val="tx1"/>
                </a:solidFill>
                <a:latin typeface="+mn-lt"/>
                <a:ea typeface="+mn-ea"/>
                <a:cs typeface="+mn-cs"/>
              </a:rPr>
              <a:t>拟杆菌门。黄杆菌属于拟杆菌门，在这些</a:t>
            </a:r>
            <a:r>
              <a:rPr lang="en-US" altLang="zh-CN" sz="1200" kern="1200" dirty="0">
                <a:solidFill>
                  <a:schemeClr val="tx1"/>
                </a:solidFill>
                <a:latin typeface="+mn-lt"/>
                <a:ea typeface="+mn-ea"/>
                <a:cs typeface="+mn-cs"/>
              </a:rPr>
              <a:t>DNA</a:t>
            </a:r>
            <a:r>
              <a:rPr lang="zh-CN" altLang="zh-CN" sz="1200" kern="1200" dirty="0">
                <a:solidFill>
                  <a:schemeClr val="tx1"/>
                </a:solidFill>
                <a:latin typeface="+mn-lt"/>
                <a:ea typeface="+mn-ea"/>
                <a:cs typeface="+mn-cs"/>
              </a:rPr>
              <a:t>片段中，作者重构出了一个假设的黄杆菌基因组，除了</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片段外大小约</a:t>
            </a:r>
            <a:r>
              <a:rPr lang="en-US" altLang="zh-CN" sz="1200" kern="1200" dirty="0">
                <a:solidFill>
                  <a:schemeClr val="tx1"/>
                </a:solidFill>
                <a:latin typeface="+mn-lt"/>
                <a:ea typeface="+mn-ea"/>
                <a:cs typeface="+mn-cs"/>
              </a:rPr>
              <a:t>4.1M</a:t>
            </a:r>
            <a:r>
              <a:rPr lang="zh-CN" altLang="zh-CN" sz="1200" kern="1200" dirty="0">
                <a:solidFill>
                  <a:schemeClr val="tx1"/>
                </a:solidFill>
                <a:latin typeface="+mn-lt"/>
                <a:ea typeface="+mn-ea"/>
                <a:cs typeface="+mn-cs"/>
              </a:rPr>
              <a:t>，命名为</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，这是第一次从番茄根际宏基因组中组装微生物基因组，同时将新构建的</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与</a:t>
            </a:r>
            <a:r>
              <a:rPr lang="en-US" altLang="zh-CN" sz="1200" kern="1200" dirty="0">
                <a:solidFill>
                  <a:schemeClr val="tx1"/>
                </a:solidFill>
                <a:latin typeface="+mn-lt"/>
                <a:ea typeface="+mn-ea"/>
                <a:cs typeface="+mn-cs"/>
              </a:rPr>
              <a:t>255</a:t>
            </a:r>
            <a:r>
              <a:rPr lang="zh-CN" altLang="zh-CN" sz="1200" kern="1200" dirty="0">
                <a:solidFill>
                  <a:schemeClr val="tx1"/>
                </a:solidFill>
                <a:latin typeface="+mn-lt"/>
                <a:ea typeface="+mn-ea"/>
                <a:cs typeface="+mn-cs"/>
              </a:rPr>
              <a:t>个已知的黄杆菌基因组进行比对后发现，它跟一种泥滩杆菌的基因组很相似，</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很有可能是一种新的黄杆菌分类学分支。作者将</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和两种黄杆菌的基因组分别在两个品种的宏基因组数据中比较后发现，</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在抗病品种中的丰度远高于易感品种，表明抗病品种富集了这类菌，通过基因功能分析后发现，</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基因组中包含了糖类利用、铁摄取、多种酶合成以及多种糖类物质转运的功能基因，这些基因很有可能有助于这种菌促进植物生长及抗病。</a:t>
            </a:r>
            <a:endParaRPr lang="zh-CN" altLang="en-US" dirty="0"/>
          </a:p>
        </p:txBody>
      </p:sp>
      <p:sp>
        <p:nvSpPr>
          <p:cNvPr id="4" name="灯片编号占位符 3"/>
          <p:cNvSpPr>
            <a:spLocks noGrp="1"/>
          </p:cNvSpPr>
          <p:nvPr>
            <p:ph type="sldNum" sz="quarter" idx="10"/>
          </p:nvPr>
        </p:nvSpPr>
        <p:spPr/>
        <p:txBody>
          <a:bodyPr/>
          <a:lstStyle/>
          <a:p>
            <a:fld id="{9636E6C6-73C5-4BE5-963D-75B29B85A3E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2020/7/26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1412776"/>
            <a:ext cx="8136904" cy="954107"/>
          </a:xfrm>
          <a:prstGeom prst="rect">
            <a:avLst/>
          </a:prstGeom>
        </p:spPr>
        <p:txBody>
          <a:bodyPr wrap="square">
            <a:spAutoFit/>
          </a:bodyPr>
          <a:lstStyle/>
          <a:p>
            <a:pPr algn="ctr"/>
            <a:r>
              <a:rPr lang="en-US" altLang="zh-CN" sz="2800" dirty="0">
                <a:latin typeface="Arial" panose="020B0604020202020204" pitchFamily="34" charset="0"/>
                <a:cs typeface="Arial" panose="020B0604020202020204" pitchFamily="34" charset="0"/>
              </a:rPr>
              <a:t>Rhizosphere microbiome structure alters to enable wilt resistance in tomato</a:t>
            </a:r>
            <a:endParaRPr lang="zh-CN" altLang="en-US" sz="2800" dirty="0">
              <a:latin typeface="Arial" panose="020B0604020202020204" pitchFamily="34" charset="0"/>
              <a:cs typeface="Arial" panose="020B0604020202020204" pitchFamily="34" charset="0"/>
            </a:endParaRPr>
          </a:p>
        </p:txBody>
      </p:sp>
      <p:sp>
        <p:nvSpPr>
          <p:cNvPr id="3" name="TextBox 2"/>
          <p:cNvSpPr txBox="1"/>
          <p:nvPr/>
        </p:nvSpPr>
        <p:spPr>
          <a:xfrm>
            <a:off x="6444208" y="5013176"/>
            <a:ext cx="2232248" cy="830997"/>
          </a:xfrm>
          <a:prstGeom prst="rect">
            <a:avLst/>
          </a:prstGeom>
          <a:noFill/>
        </p:spPr>
        <p:txBody>
          <a:bodyPr wrap="square" rtlCol="0">
            <a:spAutoFit/>
          </a:bodyPr>
          <a:lstStyle/>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Zhang </a:t>
            </a:r>
            <a:r>
              <a:rPr lang="en-US" altLang="zh-CN" sz="1600" dirty="0" err="1">
                <a:latin typeface="Arial" panose="020B0604020202020204" pitchFamily="34" charset="0"/>
                <a:ea typeface="黑体" panose="02010609060101010101" pitchFamily="49" charset="-122"/>
                <a:cs typeface="Arial" panose="020B0604020202020204" pitchFamily="34" charset="0"/>
              </a:rPr>
              <a:t>jingying</a:t>
            </a:r>
            <a:endParaRPr lang="en-US" altLang="zh-CN" sz="1600" dirty="0">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2018.11.23</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5" name="矩形 4"/>
          <p:cNvSpPr/>
          <p:nvPr/>
        </p:nvSpPr>
        <p:spPr>
          <a:xfrm>
            <a:off x="862752" y="2689756"/>
            <a:ext cx="7488832" cy="523220"/>
          </a:xfrm>
          <a:prstGeom prst="rect">
            <a:avLst/>
          </a:prstGeom>
        </p:spPr>
        <p:txBody>
          <a:bodyPr wrap="square">
            <a:spAutoFit/>
          </a:bodyPr>
          <a:lstStyle/>
          <a:p>
            <a:pPr algn="ctr"/>
            <a:r>
              <a:rPr lang="zh-CN" altLang="en-US" sz="2800" b="1" dirty="0">
                <a:latin typeface="华文仿宋" pitchFamily="2" charset="-122"/>
                <a:ea typeface="华文仿宋" pitchFamily="2" charset="-122"/>
              </a:rPr>
              <a:t>根际微生物组结构改变使番茄具有抗青枯病性</a:t>
            </a:r>
          </a:p>
        </p:txBody>
      </p:sp>
      <p:pic>
        <p:nvPicPr>
          <p:cNvPr id="6" name="Picture 2" descr="http://pic.90sjimg.com/design/00/07/85/23/5901e808ea56f.png!/fw/282/quality/90/unsharp/true/compress/true/canvas/282x256a0a0/cvscolor/FFFFFFFF"/>
          <p:cNvPicPr>
            <a:picLocks noChangeAspect="1" noChangeArrowheads="1"/>
          </p:cNvPicPr>
          <p:nvPr/>
        </p:nvPicPr>
        <p:blipFill>
          <a:blip r:embed="rId3" cstate="print"/>
          <a:srcRect/>
          <a:stretch>
            <a:fillRect/>
          </a:stretch>
        </p:blipFill>
        <p:spPr bwMode="auto">
          <a:xfrm>
            <a:off x="8249925" y="0"/>
            <a:ext cx="894075" cy="81164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7544" y="126571"/>
            <a:ext cx="8136904" cy="584775"/>
          </a:xfrm>
          <a:prstGeom prst="rect">
            <a:avLst/>
          </a:prstGeom>
        </p:spPr>
        <p:txBody>
          <a:bodyPr wrap="square">
            <a:spAutoFit/>
          </a:bodyPr>
          <a:lstStyle/>
          <a:p>
            <a:pPr>
              <a:lnSpc>
                <a:spcPts val="2000"/>
              </a:lnSpc>
            </a:pPr>
            <a:r>
              <a:rPr lang="en-US" altLang="zh-CN" sz="1600" b="1" dirty="0">
                <a:latin typeface="Arial" panose="020B0604020202020204" pitchFamily="34" charset="0"/>
                <a:cs typeface="Arial" panose="020B0604020202020204" pitchFamily="34" charset="0"/>
              </a:rPr>
              <a:t>Result 4: TRM1, the presumptive uncultured microbe combining TRG1 sequence information and metadata from the </a:t>
            </a:r>
            <a:r>
              <a:rPr lang="en-US" altLang="zh-CN" sz="1600" b="1" dirty="0" err="1">
                <a:latin typeface="Arial" panose="020B0604020202020204" pitchFamily="34" charset="0"/>
                <a:cs typeface="Arial" panose="020B0604020202020204" pitchFamily="34" charset="0"/>
              </a:rPr>
              <a:t>mesocosm</a:t>
            </a:r>
            <a:r>
              <a:rPr lang="en-US" altLang="zh-CN" sz="1600" b="1" dirty="0">
                <a:latin typeface="Arial" panose="020B0604020202020204" pitchFamily="34" charset="0"/>
                <a:cs typeface="Arial" panose="020B0604020202020204" pitchFamily="34" charset="0"/>
              </a:rPr>
              <a:t> experiment was cultivated.</a:t>
            </a:r>
            <a:endParaRPr lang="zh-CN" altLang="en-US" sz="1600" b="1" dirty="0">
              <a:latin typeface="Arial" panose="020B0604020202020204" pitchFamily="34" charset="0"/>
              <a:cs typeface="Arial" panose="020B0604020202020204" pitchFamily="34" charset="0"/>
            </a:endParaRPr>
          </a:p>
        </p:txBody>
      </p:sp>
      <p:pic>
        <p:nvPicPr>
          <p:cNvPr id="10" name="Picture 2" descr="http://pic.90sjimg.com/design/00/07/85/23/5901e808ea56f.png!/fw/282/quality/90/unsharp/true/compress/true/canvas/282x256a0a0/cvscolor/FFFFFFFF"/>
          <p:cNvPicPr>
            <a:picLocks noChangeAspect="1" noChangeArrowheads="1"/>
          </p:cNvPicPr>
          <p:nvPr/>
        </p:nvPicPr>
        <p:blipFill>
          <a:blip r:embed="rId3" cstate="print"/>
          <a:srcRect/>
          <a:stretch>
            <a:fillRect/>
          </a:stretch>
        </p:blipFill>
        <p:spPr bwMode="auto">
          <a:xfrm>
            <a:off x="8438732" y="0"/>
            <a:ext cx="705268" cy="640243"/>
          </a:xfrm>
          <a:prstGeom prst="rect">
            <a:avLst/>
          </a:prstGeom>
          <a:noFill/>
        </p:spPr>
      </p:pic>
      <p:sp>
        <p:nvSpPr>
          <p:cNvPr id="15" name="TextBox 14"/>
          <p:cNvSpPr txBox="1"/>
          <p:nvPr/>
        </p:nvSpPr>
        <p:spPr>
          <a:xfrm>
            <a:off x="4437509" y="3797024"/>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D</a:t>
            </a:r>
            <a:endParaRPr lang="zh-CN" altLang="en-US" sz="1600" dirty="0">
              <a:latin typeface="Arial" panose="020B0604020202020204" pitchFamily="34" charset="0"/>
              <a:cs typeface="Arial" panose="020B0604020202020204" pitchFamily="34" charset="0"/>
            </a:endParaRPr>
          </a:p>
        </p:txBody>
      </p:sp>
      <p:pic>
        <p:nvPicPr>
          <p:cNvPr id="4" name="Picture 2"/>
          <p:cNvPicPr>
            <a:picLocks noChangeAspect="1" noChangeArrowheads="1"/>
          </p:cNvPicPr>
          <p:nvPr/>
        </p:nvPicPr>
        <p:blipFill>
          <a:blip r:embed="rId4" cstate="print"/>
          <a:srcRect/>
          <a:stretch>
            <a:fillRect/>
          </a:stretch>
        </p:blipFill>
        <p:spPr bwMode="auto">
          <a:xfrm>
            <a:off x="6816407" y="3913658"/>
            <a:ext cx="1512168" cy="2107630"/>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4770366" y="3923597"/>
            <a:ext cx="2088232" cy="2095359"/>
          </a:xfrm>
          <a:prstGeom prst="rect">
            <a:avLst/>
          </a:prstGeom>
          <a:noFill/>
          <a:ln w="9525">
            <a:noFill/>
            <a:miter lim="800000"/>
            <a:headEnd/>
            <a:tailEnd/>
          </a:ln>
        </p:spPr>
      </p:pic>
      <p:grpSp>
        <p:nvGrpSpPr>
          <p:cNvPr id="26" name="组合 25"/>
          <p:cNvGrpSpPr/>
          <p:nvPr/>
        </p:nvGrpSpPr>
        <p:grpSpPr>
          <a:xfrm>
            <a:off x="602035" y="807106"/>
            <a:ext cx="3722321" cy="2733982"/>
            <a:chOff x="4342961" y="911155"/>
            <a:chExt cx="3722321" cy="2733982"/>
          </a:xfrm>
        </p:grpSpPr>
        <p:pic>
          <p:nvPicPr>
            <p:cNvPr id="4098" name="Picture 2"/>
            <p:cNvPicPr>
              <a:picLocks noChangeAspect="1" noChangeArrowheads="1"/>
            </p:cNvPicPr>
            <p:nvPr/>
          </p:nvPicPr>
          <p:blipFill>
            <a:blip r:embed="rId6" cstate="print"/>
            <a:srcRect/>
            <a:stretch>
              <a:fillRect/>
            </a:stretch>
          </p:blipFill>
          <p:spPr bwMode="auto">
            <a:xfrm>
              <a:off x="4447862" y="911155"/>
              <a:ext cx="3617420" cy="1944216"/>
            </a:xfrm>
            <a:prstGeom prst="rect">
              <a:avLst/>
            </a:prstGeom>
            <a:noFill/>
            <a:ln w="9525">
              <a:noFill/>
              <a:miter lim="800000"/>
              <a:headEnd/>
              <a:tailEnd/>
            </a:ln>
          </p:spPr>
        </p:pic>
        <p:sp>
          <p:nvSpPr>
            <p:cNvPr id="13" name="TextBox 12"/>
            <p:cNvSpPr txBox="1"/>
            <p:nvPr/>
          </p:nvSpPr>
          <p:spPr>
            <a:xfrm>
              <a:off x="4342961" y="943197"/>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p:txBody>
        </p:sp>
        <p:sp>
          <p:nvSpPr>
            <p:cNvPr id="16" name="矩形 15"/>
            <p:cNvSpPr/>
            <p:nvPr/>
          </p:nvSpPr>
          <p:spPr>
            <a:xfrm>
              <a:off x="4807902" y="2783363"/>
              <a:ext cx="2952328" cy="861774"/>
            </a:xfrm>
            <a:prstGeom prst="rect">
              <a:avLst/>
            </a:prstGeom>
          </p:spPr>
          <p:txBody>
            <a:bodyPr wrap="square">
              <a:spAutoFit/>
            </a:bodyPr>
            <a:lstStyle/>
            <a:p>
              <a:pPr>
                <a:lnSpc>
                  <a:spcPts val="2000"/>
                </a:lnSpc>
                <a:buFont typeface="Wingdings" panose="05000000000000000000" pitchFamily="2" charset="2"/>
                <a:buChar char="l"/>
              </a:pPr>
              <a:r>
                <a:rPr lang="en-US" altLang="zh-CN" sz="1200" dirty="0">
                  <a:latin typeface="Arial" panose="020B0604020202020204" pitchFamily="34" charset="0"/>
                  <a:cs typeface="Arial" panose="020B0604020202020204" pitchFamily="34" charset="0"/>
                </a:rPr>
                <a:t>1:10 diluted Marine broth(2% </a:t>
              </a:r>
              <a:r>
                <a:rPr lang="en-US" altLang="zh-CN" sz="1200" dirty="0" err="1">
                  <a:latin typeface="Arial" panose="020B0604020202020204" pitchFamily="34" charset="0"/>
                  <a:cs typeface="Arial" panose="020B0604020202020204" pitchFamily="34" charset="0"/>
                </a:rPr>
                <a:t>NaCl</a:t>
              </a:r>
              <a:r>
                <a:rPr lang="en-US" altLang="zh-CN" sz="1200" dirty="0">
                  <a:latin typeface="Arial" panose="020B0604020202020204" pitchFamily="34" charset="0"/>
                  <a:cs typeface="Arial" panose="020B0604020202020204" pitchFamily="34" charset="0"/>
                </a:rPr>
                <a:t>)</a:t>
              </a:r>
            </a:p>
            <a:p>
              <a:pPr>
                <a:lnSpc>
                  <a:spcPts val="2000"/>
                </a:lnSpc>
                <a:buFont typeface="Wingdings" panose="05000000000000000000" pitchFamily="2" charset="2"/>
                <a:buChar char="l"/>
              </a:pPr>
              <a:r>
                <a:rPr lang="pt-BR" altLang="zh-CN" sz="1200" dirty="0">
                  <a:latin typeface="Arial" panose="020B0604020202020204" pitchFamily="34" charset="0"/>
                  <a:cs typeface="Arial" panose="020B0604020202020204" pitchFamily="34" charset="0"/>
                </a:rPr>
                <a:t>D-mannose as a sole carbon </a:t>
              </a:r>
              <a:r>
                <a:rPr lang="en-US" altLang="zh-CN" sz="1200" dirty="0">
                  <a:latin typeface="Arial" panose="020B0604020202020204" pitchFamily="34" charset="0"/>
                  <a:cs typeface="Arial" panose="020B0604020202020204" pitchFamily="34" charset="0"/>
                </a:rPr>
                <a:t>source </a:t>
              </a:r>
            </a:p>
            <a:p>
              <a:pPr>
                <a:lnSpc>
                  <a:spcPts val="2000"/>
                </a:lnSpc>
                <a:buFont typeface="Wingdings" panose="05000000000000000000" pitchFamily="2" charset="2"/>
                <a:buChar char="l"/>
              </a:pPr>
              <a:r>
                <a:rPr lang="en-US" altLang="zh-CN" sz="1200" dirty="0" err="1">
                  <a:latin typeface="Arial" panose="020B0604020202020204" pitchFamily="34" charset="0"/>
                  <a:cs typeface="Arial" panose="020B0604020202020204" pitchFamily="34" charset="0"/>
                </a:rPr>
                <a:t>Kanamycin</a:t>
              </a:r>
              <a:r>
                <a:rPr lang="en-US" altLang="zh-CN" sz="1200" dirty="0">
                  <a:latin typeface="Arial" panose="020B0604020202020204" pitchFamily="34" charset="0"/>
                  <a:cs typeface="Arial" panose="020B0604020202020204" pitchFamily="34" charset="0"/>
                </a:rPr>
                <a:t>-resistance</a:t>
              </a:r>
            </a:p>
          </p:txBody>
        </p:sp>
      </p:grpSp>
      <p:grpSp>
        <p:nvGrpSpPr>
          <p:cNvPr id="27" name="组合 26"/>
          <p:cNvGrpSpPr/>
          <p:nvPr/>
        </p:nvGrpSpPr>
        <p:grpSpPr>
          <a:xfrm>
            <a:off x="4788024" y="836712"/>
            <a:ext cx="3168352" cy="2465448"/>
            <a:chOff x="4716016" y="858198"/>
            <a:chExt cx="3168352" cy="2465448"/>
          </a:xfrm>
        </p:grpSpPr>
        <p:grpSp>
          <p:nvGrpSpPr>
            <p:cNvPr id="12" name="组合 11"/>
            <p:cNvGrpSpPr/>
            <p:nvPr/>
          </p:nvGrpSpPr>
          <p:grpSpPr>
            <a:xfrm>
              <a:off x="4716016" y="858198"/>
              <a:ext cx="3168352" cy="2241354"/>
              <a:chOff x="539552" y="930206"/>
              <a:chExt cx="3168352" cy="2241354"/>
            </a:xfrm>
          </p:grpSpPr>
          <p:pic>
            <p:nvPicPr>
              <p:cNvPr id="4101" name="Picture 5"/>
              <p:cNvPicPr>
                <a:picLocks noChangeAspect="1" noChangeArrowheads="1"/>
              </p:cNvPicPr>
              <p:nvPr/>
            </p:nvPicPr>
            <p:blipFill>
              <a:blip r:embed="rId7" cstate="print"/>
              <a:srcRect t="9252"/>
              <a:stretch>
                <a:fillRect/>
              </a:stretch>
            </p:blipFill>
            <p:spPr bwMode="auto">
              <a:xfrm>
                <a:off x="755576" y="1052736"/>
                <a:ext cx="2952328" cy="2118824"/>
              </a:xfrm>
              <a:prstGeom prst="rect">
                <a:avLst/>
              </a:prstGeom>
              <a:noFill/>
              <a:ln w="9525">
                <a:noFill/>
                <a:miter lim="800000"/>
                <a:headEnd/>
                <a:tailEnd/>
              </a:ln>
            </p:spPr>
          </p:pic>
          <p:sp>
            <p:nvSpPr>
              <p:cNvPr id="9" name="TextBox 8"/>
              <p:cNvSpPr txBox="1"/>
              <p:nvPr/>
            </p:nvSpPr>
            <p:spPr>
              <a:xfrm>
                <a:off x="539552" y="930206"/>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p:txBody>
          </p:sp>
        </p:grpSp>
        <p:sp>
          <p:nvSpPr>
            <p:cNvPr id="19" name="矩形 18"/>
            <p:cNvSpPr/>
            <p:nvPr/>
          </p:nvSpPr>
          <p:spPr>
            <a:xfrm>
              <a:off x="5838327" y="3036708"/>
              <a:ext cx="508473" cy="276999"/>
            </a:xfrm>
            <a:prstGeom prst="rect">
              <a:avLst/>
            </a:prstGeom>
          </p:spPr>
          <p:txBody>
            <a:bodyPr wrap="none">
              <a:spAutoFit/>
            </a:bodyPr>
            <a:lstStyle/>
            <a:p>
              <a:r>
                <a:rPr lang="en-US" altLang="zh-CN" sz="1200" i="1" dirty="0" err="1">
                  <a:solidFill>
                    <a:prstClr val="black"/>
                  </a:solidFill>
                  <a:latin typeface="Arial" panose="020B0604020202020204" pitchFamily="34" charset="0"/>
                  <a:cs typeface="Arial" panose="020B0604020202020204" pitchFamily="34" charset="0"/>
                </a:rPr>
                <a:t>rpoA</a:t>
              </a:r>
              <a:endParaRPr lang="zh-CN" altLang="en-US" dirty="0"/>
            </a:p>
          </p:txBody>
        </p:sp>
        <p:sp>
          <p:nvSpPr>
            <p:cNvPr id="20" name="矩形 19"/>
            <p:cNvSpPr/>
            <p:nvPr/>
          </p:nvSpPr>
          <p:spPr>
            <a:xfrm>
              <a:off x="6320070" y="3046647"/>
              <a:ext cx="500458" cy="276999"/>
            </a:xfrm>
            <a:prstGeom prst="rect">
              <a:avLst/>
            </a:prstGeom>
          </p:spPr>
          <p:txBody>
            <a:bodyPr wrap="none">
              <a:spAutoFit/>
            </a:bodyPr>
            <a:lstStyle/>
            <a:p>
              <a:r>
                <a:rPr lang="en-US" altLang="zh-CN" sz="1200" i="1" dirty="0" err="1">
                  <a:solidFill>
                    <a:prstClr val="black"/>
                  </a:solidFill>
                  <a:latin typeface="Arial" panose="020B0604020202020204" pitchFamily="34" charset="0"/>
                  <a:cs typeface="Arial" panose="020B0604020202020204" pitchFamily="34" charset="0"/>
                </a:rPr>
                <a:t>recA</a:t>
              </a:r>
              <a:endParaRPr lang="zh-CN" altLang="en-US" dirty="0"/>
            </a:p>
          </p:txBody>
        </p:sp>
        <p:sp>
          <p:nvSpPr>
            <p:cNvPr id="21" name="矩形 20"/>
            <p:cNvSpPr/>
            <p:nvPr/>
          </p:nvSpPr>
          <p:spPr>
            <a:xfrm>
              <a:off x="6828996" y="3045306"/>
              <a:ext cx="526106" cy="276999"/>
            </a:xfrm>
            <a:prstGeom prst="rect">
              <a:avLst/>
            </a:prstGeom>
          </p:spPr>
          <p:txBody>
            <a:bodyPr wrap="none">
              <a:spAutoFit/>
            </a:bodyPr>
            <a:lstStyle/>
            <a:p>
              <a:r>
                <a:rPr lang="en-US" altLang="zh-CN" sz="1200" i="1" dirty="0" err="1">
                  <a:solidFill>
                    <a:prstClr val="black"/>
                  </a:solidFill>
                  <a:latin typeface="Arial" panose="020B0604020202020204" pitchFamily="34" charset="0"/>
                  <a:cs typeface="Arial" panose="020B0604020202020204" pitchFamily="34" charset="0"/>
                </a:rPr>
                <a:t>secY</a:t>
              </a:r>
              <a:endParaRPr lang="zh-CN" altLang="en-US" dirty="0"/>
            </a:p>
          </p:txBody>
        </p:sp>
        <p:sp>
          <p:nvSpPr>
            <p:cNvPr id="22" name="矩形 21"/>
            <p:cNvSpPr/>
            <p:nvPr/>
          </p:nvSpPr>
          <p:spPr>
            <a:xfrm>
              <a:off x="7342991" y="3046647"/>
              <a:ext cx="457176" cy="276999"/>
            </a:xfrm>
            <a:prstGeom prst="rect">
              <a:avLst/>
            </a:prstGeom>
          </p:spPr>
          <p:txBody>
            <a:bodyPr wrap="none">
              <a:spAutoFit/>
            </a:bodyPr>
            <a:lstStyle/>
            <a:p>
              <a:r>
                <a:rPr lang="en-US" altLang="zh-CN" sz="1200" dirty="0">
                  <a:solidFill>
                    <a:prstClr val="black"/>
                  </a:solidFill>
                  <a:latin typeface="Arial" panose="020B0604020202020204" pitchFamily="34" charset="0"/>
                  <a:cs typeface="Arial" panose="020B0604020202020204" pitchFamily="34" charset="0"/>
                </a:rPr>
                <a:t>16S</a:t>
              </a:r>
              <a:endParaRPr lang="zh-CN" altLang="en-US" dirty="0"/>
            </a:p>
          </p:txBody>
        </p:sp>
        <p:sp>
          <p:nvSpPr>
            <p:cNvPr id="23" name="矩形 22"/>
            <p:cNvSpPr/>
            <p:nvPr/>
          </p:nvSpPr>
          <p:spPr>
            <a:xfrm>
              <a:off x="5244820" y="3034273"/>
              <a:ext cx="662361" cy="276999"/>
            </a:xfrm>
            <a:prstGeom prst="rect">
              <a:avLst/>
            </a:prstGeom>
          </p:spPr>
          <p:txBody>
            <a:bodyPr wrap="none">
              <a:spAutoFit/>
            </a:bodyPr>
            <a:lstStyle/>
            <a:p>
              <a:r>
                <a:rPr lang="en-US" altLang="zh-CN" sz="1200" dirty="0">
                  <a:solidFill>
                    <a:prstClr val="black"/>
                  </a:solidFill>
                  <a:latin typeface="Arial" panose="020B0604020202020204" pitchFamily="34" charset="0"/>
                  <a:cs typeface="Arial" panose="020B0604020202020204" pitchFamily="34" charset="0"/>
                </a:rPr>
                <a:t>Marker</a:t>
              </a:r>
              <a:endParaRPr lang="zh-CN" altLang="en-US" dirty="0"/>
            </a:p>
          </p:txBody>
        </p:sp>
      </p:grpSp>
      <p:sp>
        <p:nvSpPr>
          <p:cNvPr id="24" name="矩形 23"/>
          <p:cNvSpPr/>
          <p:nvPr/>
        </p:nvSpPr>
        <p:spPr>
          <a:xfrm>
            <a:off x="6125945" y="6043601"/>
            <a:ext cx="1039067" cy="338554"/>
          </a:xfrm>
          <a:prstGeom prst="rect">
            <a:avLst/>
          </a:prstGeom>
        </p:spPr>
        <p:txBody>
          <a:bodyPr wrap="none">
            <a:spAutoFit/>
          </a:bodyPr>
          <a:lstStyle/>
          <a:p>
            <a:r>
              <a:rPr lang="en-US" altLang="zh-CN" sz="1600" dirty="0">
                <a:latin typeface="Arial" panose="020B0604020202020204" pitchFamily="34" charset="0"/>
                <a:cs typeface="Arial" panose="020B0604020202020204" pitchFamily="34" charset="0"/>
              </a:rPr>
              <a:t>TRM1-10</a:t>
            </a:r>
            <a:endParaRPr lang="zh-CN" altLang="en-US" sz="1600" dirty="0">
              <a:latin typeface="Arial" panose="020B0604020202020204" pitchFamily="34" charset="0"/>
              <a:cs typeface="Arial" panose="020B0604020202020204" pitchFamily="34" charset="0"/>
            </a:endParaRPr>
          </a:p>
        </p:txBody>
      </p:sp>
      <p:grpSp>
        <p:nvGrpSpPr>
          <p:cNvPr id="29" name="组合 28"/>
          <p:cNvGrpSpPr/>
          <p:nvPr/>
        </p:nvGrpSpPr>
        <p:grpSpPr>
          <a:xfrm>
            <a:off x="538724" y="3501008"/>
            <a:ext cx="3675302" cy="3106283"/>
            <a:chOff x="538724" y="3501008"/>
            <a:chExt cx="3675302" cy="3106283"/>
          </a:xfrm>
        </p:grpSpPr>
        <p:pic>
          <p:nvPicPr>
            <p:cNvPr id="4100" name="Picture 4"/>
            <p:cNvPicPr>
              <a:picLocks noChangeAspect="1" noChangeArrowheads="1"/>
            </p:cNvPicPr>
            <p:nvPr/>
          </p:nvPicPr>
          <p:blipFill>
            <a:blip r:embed="rId8" cstate="print"/>
            <a:srcRect/>
            <a:stretch>
              <a:fillRect/>
            </a:stretch>
          </p:blipFill>
          <p:spPr bwMode="auto">
            <a:xfrm>
              <a:off x="932359" y="3645024"/>
              <a:ext cx="2736304" cy="2658928"/>
            </a:xfrm>
            <a:prstGeom prst="rect">
              <a:avLst/>
            </a:prstGeom>
            <a:noFill/>
            <a:ln w="9525">
              <a:noFill/>
              <a:miter lim="800000"/>
              <a:headEnd/>
              <a:tailEnd/>
            </a:ln>
          </p:spPr>
        </p:pic>
        <p:sp>
          <p:nvSpPr>
            <p:cNvPr id="14" name="TextBox 13"/>
            <p:cNvSpPr txBox="1"/>
            <p:nvPr/>
          </p:nvSpPr>
          <p:spPr>
            <a:xfrm>
              <a:off x="674043" y="3501008"/>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C</a:t>
              </a:r>
              <a:endParaRPr lang="zh-CN" altLang="en-US" sz="1600" dirty="0">
                <a:latin typeface="Arial" panose="020B0604020202020204" pitchFamily="34" charset="0"/>
                <a:cs typeface="Arial" panose="020B0604020202020204" pitchFamily="34" charset="0"/>
              </a:endParaRPr>
            </a:p>
          </p:txBody>
        </p:sp>
        <p:sp>
          <p:nvSpPr>
            <p:cNvPr id="17" name="矩形 16"/>
            <p:cNvSpPr/>
            <p:nvPr/>
          </p:nvSpPr>
          <p:spPr>
            <a:xfrm>
              <a:off x="538724" y="6330292"/>
              <a:ext cx="3675302" cy="276999"/>
            </a:xfrm>
            <a:prstGeom prst="rect">
              <a:avLst/>
            </a:prstGeom>
          </p:spPr>
          <p:txBody>
            <a:bodyPr wrap="none">
              <a:spAutoFit/>
            </a:bodyPr>
            <a:lstStyle/>
            <a:p>
              <a:pPr lvl="0" algn="ctr"/>
              <a:r>
                <a:rPr lang="en-US" altLang="zh-CN" sz="1200" dirty="0">
                  <a:solidFill>
                    <a:prstClr val="black"/>
                  </a:solidFill>
                  <a:latin typeface="Arial" panose="020B0604020202020204" pitchFamily="34" charset="0"/>
                  <a:cs typeface="Arial" panose="020B0604020202020204" pitchFamily="34" charset="0"/>
                </a:rPr>
                <a:t>22 candidate TRM1 colonies with TRG1 sequences</a:t>
              </a:r>
              <a:endParaRPr lang="zh-CN" altLang="en-US" sz="1200" dirty="0">
                <a:solidFill>
                  <a:prstClr val="black"/>
                </a:solidFill>
                <a:latin typeface="Arial" panose="020B0604020202020204" pitchFamily="34" charset="0"/>
                <a:cs typeface="Arial" panose="020B0604020202020204" pitchFamily="34" charset="0"/>
              </a:endParaRPr>
            </a:p>
          </p:txBody>
        </p:sp>
        <p:sp>
          <p:nvSpPr>
            <p:cNvPr id="28" name="矩形 27"/>
            <p:cNvSpPr/>
            <p:nvPr/>
          </p:nvSpPr>
          <p:spPr>
            <a:xfrm>
              <a:off x="971600" y="364502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6008" y="64502"/>
            <a:ext cx="8424936" cy="605294"/>
          </a:xfrm>
          <a:prstGeom prst="rect">
            <a:avLst/>
          </a:prstGeom>
        </p:spPr>
        <p:txBody>
          <a:bodyPr wrap="square">
            <a:spAutoFit/>
          </a:bodyPr>
          <a:lstStyle/>
          <a:p>
            <a:pPr>
              <a:lnSpc>
                <a:spcPts val="2000"/>
              </a:lnSpc>
            </a:pPr>
            <a:r>
              <a:rPr lang="en-US" altLang="zh-CN" sz="1600" b="1" dirty="0">
                <a:latin typeface="Arial" panose="020B0604020202020204" pitchFamily="34" charset="0"/>
                <a:cs typeface="Arial" panose="020B0604020202020204" pitchFamily="34" charset="0"/>
              </a:rPr>
              <a:t>Result 5: Application of TRM1-10 at approximately 2×10</a:t>
            </a:r>
            <a:r>
              <a:rPr lang="en-US" altLang="zh-CN" sz="1600" b="1" baseline="30000" dirty="0">
                <a:latin typeface="Arial" panose="020B0604020202020204" pitchFamily="34" charset="0"/>
                <a:cs typeface="Arial" panose="020B0604020202020204" pitchFamily="34" charset="0"/>
              </a:rPr>
              <a:t>8</a:t>
            </a:r>
            <a:r>
              <a:rPr lang="en-US" altLang="zh-CN" sz="1600" b="1" dirty="0">
                <a:latin typeface="Arial" panose="020B0604020202020204" pitchFamily="34" charset="0"/>
                <a:cs typeface="Arial" panose="020B0604020202020204" pitchFamily="34" charset="0"/>
              </a:rPr>
              <a:t> CFU/g of soil significantly suppress wilt symptoms.</a:t>
            </a:r>
            <a:endParaRPr lang="zh-CN" altLang="en-US" sz="1600" b="1" dirty="0">
              <a:latin typeface="Arial" panose="020B0604020202020204" pitchFamily="34" charset="0"/>
              <a:cs typeface="Arial" panose="020B0604020202020204" pitchFamily="34" charset="0"/>
            </a:endParaRPr>
          </a:p>
        </p:txBody>
      </p:sp>
      <p:pic>
        <p:nvPicPr>
          <p:cNvPr id="3" name="Picture 2" descr="http://pic.90sjimg.com/design/00/07/85/23/5901e808ea56f.png!/fw/282/quality/90/unsharp/true/compress/true/canvas/282x256a0a0/cvscolor/FFFFFFFF"/>
          <p:cNvPicPr>
            <a:picLocks noChangeAspect="1" noChangeArrowheads="1"/>
          </p:cNvPicPr>
          <p:nvPr/>
        </p:nvPicPr>
        <p:blipFill>
          <a:blip r:embed="rId3" cstate="print"/>
          <a:srcRect/>
          <a:stretch>
            <a:fillRect/>
          </a:stretch>
        </p:blipFill>
        <p:spPr bwMode="auto">
          <a:xfrm>
            <a:off x="8438732" y="0"/>
            <a:ext cx="705268" cy="640243"/>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a:off x="475049" y="987606"/>
            <a:ext cx="3672408" cy="2490380"/>
          </a:xfrm>
          <a:prstGeom prst="rect">
            <a:avLst/>
          </a:prstGeom>
          <a:noFill/>
          <a:ln w="9525">
            <a:noFill/>
            <a:miter lim="800000"/>
            <a:headEnd/>
            <a:tailEnd/>
          </a:ln>
        </p:spPr>
      </p:pic>
      <p:sp>
        <p:nvSpPr>
          <p:cNvPr id="13" name="TextBox 12"/>
          <p:cNvSpPr txBox="1"/>
          <p:nvPr/>
        </p:nvSpPr>
        <p:spPr>
          <a:xfrm>
            <a:off x="397971" y="774643"/>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p:txBody>
      </p:sp>
      <p:sp>
        <p:nvSpPr>
          <p:cNvPr id="14" name="TextBox 13"/>
          <p:cNvSpPr txBox="1"/>
          <p:nvPr/>
        </p:nvSpPr>
        <p:spPr>
          <a:xfrm>
            <a:off x="3884172" y="1360646"/>
            <a:ext cx="648072" cy="246221"/>
          </a:xfrm>
          <a:prstGeom prst="rect">
            <a:avLst/>
          </a:prstGeom>
          <a:noFill/>
        </p:spPr>
        <p:txBody>
          <a:bodyPr wrap="square" rtlCol="0">
            <a:spAutoFit/>
          </a:bodyPr>
          <a:lstStyle/>
          <a:p>
            <a:pPr algn="ctr"/>
            <a:r>
              <a:rPr lang="en-US" altLang="zh-CN" sz="1000" b="1" dirty="0">
                <a:latin typeface="Arial" panose="020B0604020202020204" pitchFamily="34" charset="0"/>
                <a:cs typeface="Arial" panose="020B0604020202020204" pitchFamily="34" charset="0"/>
              </a:rPr>
              <a:t>2×10</a:t>
            </a:r>
            <a:r>
              <a:rPr lang="en-US" altLang="zh-CN" sz="1000" b="1" baseline="30000" dirty="0">
                <a:latin typeface="Arial" panose="020B0604020202020204" pitchFamily="34" charset="0"/>
                <a:cs typeface="Arial" panose="020B0604020202020204" pitchFamily="34" charset="0"/>
              </a:rPr>
              <a:t>6</a:t>
            </a:r>
            <a:endParaRPr lang="zh-CN" altLang="en-US" sz="1000" b="1" baseline="30000" dirty="0">
              <a:latin typeface="Arial" panose="020B0604020202020204" pitchFamily="34" charset="0"/>
              <a:cs typeface="Arial" panose="020B0604020202020204" pitchFamily="34" charset="0"/>
            </a:endParaRPr>
          </a:p>
        </p:txBody>
      </p:sp>
      <p:sp>
        <p:nvSpPr>
          <p:cNvPr id="15" name="TextBox 14"/>
          <p:cNvSpPr txBox="1"/>
          <p:nvPr/>
        </p:nvSpPr>
        <p:spPr>
          <a:xfrm>
            <a:off x="3879302" y="1493168"/>
            <a:ext cx="648072" cy="246221"/>
          </a:xfrm>
          <a:prstGeom prst="rect">
            <a:avLst/>
          </a:prstGeom>
          <a:noFill/>
        </p:spPr>
        <p:txBody>
          <a:bodyPr wrap="square" rtlCol="0">
            <a:spAutoFit/>
          </a:bodyPr>
          <a:lstStyle/>
          <a:p>
            <a:pPr algn="ctr"/>
            <a:r>
              <a:rPr lang="en-US" altLang="zh-CN" sz="1000" b="1" dirty="0">
                <a:latin typeface="Arial" panose="020B0604020202020204" pitchFamily="34" charset="0"/>
                <a:cs typeface="Arial" panose="020B0604020202020204" pitchFamily="34" charset="0"/>
              </a:rPr>
              <a:t>2×10</a:t>
            </a:r>
            <a:r>
              <a:rPr lang="en-US" altLang="zh-CN" sz="1000" b="1" baseline="30000" dirty="0">
                <a:latin typeface="Arial" panose="020B0604020202020204" pitchFamily="34" charset="0"/>
                <a:cs typeface="Arial" panose="020B0604020202020204" pitchFamily="34" charset="0"/>
              </a:rPr>
              <a:t>7</a:t>
            </a:r>
            <a:endParaRPr lang="zh-CN" altLang="en-US" sz="1000" b="1" baseline="30000" dirty="0">
              <a:latin typeface="Arial" panose="020B0604020202020204" pitchFamily="34" charset="0"/>
              <a:cs typeface="Arial" panose="020B0604020202020204" pitchFamily="34" charset="0"/>
            </a:endParaRPr>
          </a:p>
        </p:txBody>
      </p:sp>
      <p:sp>
        <p:nvSpPr>
          <p:cNvPr id="16" name="TextBox 15"/>
          <p:cNvSpPr txBox="1"/>
          <p:nvPr/>
        </p:nvSpPr>
        <p:spPr>
          <a:xfrm>
            <a:off x="3881737" y="1610977"/>
            <a:ext cx="648072" cy="246221"/>
          </a:xfrm>
          <a:prstGeom prst="rect">
            <a:avLst/>
          </a:prstGeom>
          <a:noFill/>
        </p:spPr>
        <p:txBody>
          <a:bodyPr wrap="square" rtlCol="0">
            <a:spAutoFit/>
          </a:bodyPr>
          <a:lstStyle/>
          <a:p>
            <a:pPr algn="ctr"/>
            <a:r>
              <a:rPr lang="en-US" altLang="zh-CN" sz="1000" b="1" dirty="0">
                <a:solidFill>
                  <a:srgbClr val="C00000"/>
                </a:solidFill>
                <a:latin typeface="Arial" panose="020B0604020202020204" pitchFamily="34" charset="0"/>
                <a:cs typeface="Arial" panose="020B0604020202020204" pitchFamily="34" charset="0"/>
              </a:rPr>
              <a:t>2×10</a:t>
            </a:r>
            <a:r>
              <a:rPr lang="en-US" altLang="zh-CN" sz="1000" b="1" baseline="30000" dirty="0">
                <a:solidFill>
                  <a:srgbClr val="C00000"/>
                </a:solidFill>
                <a:latin typeface="Arial" panose="020B0604020202020204" pitchFamily="34" charset="0"/>
                <a:cs typeface="Arial" panose="020B0604020202020204" pitchFamily="34" charset="0"/>
              </a:rPr>
              <a:t>8</a:t>
            </a:r>
            <a:endParaRPr lang="zh-CN" altLang="en-US" sz="1000" b="1" baseline="30000" dirty="0">
              <a:solidFill>
                <a:srgbClr val="C00000"/>
              </a:solidFill>
              <a:latin typeface="Arial" panose="020B0604020202020204" pitchFamily="34" charset="0"/>
              <a:cs typeface="Arial" panose="020B0604020202020204" pitchFamily="34" charset="0"/>
            </a:endParaRPr>
          </a:p>
        </p:txBody>
      </p:sp>
      <p:grpSp>
        <p:nvGrpSpPr>
          <p:cNvPr id="19" name="组合 18"/>
          <p:cNvGrpSpPr/>
          <p:nvPr/>
        </p:nvGrpSpPr>
        <p:grpSpPr>
          <a:xfrm>
            <a:off x="4608645" y="774642"/>
            <a:ext cx="3749962" cy="2698329"/>
            <a:chOff x="4355976" y="774642"/>
            <a:chExt cx="3749962" cy="2698329"/>
          </a:xfrm>
        </p:grpSpPr>
        <p:pic>
          <p:nvPicPr>
            <p:cNvPr id="2055" name="Picture 7"/>
            <p:cNvPicPr>
              <a:picLocks noChangeAspect="1" noChangeArrowheads="1"/>
            </p:cNvPicPr>
            <p:nvPr/>
          </p:nvPicPr>
          <p:blipFill>
            <a:blip r:embed="rId5" cstate="print"/>
            <a:srcRect/>
            <a:stretch>
              <a:fillRect/>
            </a:stretch>
          </p:blipFill>
          <p:spPr bwMode="auto">
            <a:xfrm>
              <a:off x="4427985" y="981771"/>
              <a:ext cx="3677953" cy="2491200"/>
            </a:xfrm>
            <a:prstGeom prst="rect">
              <a:avLst/>
            </a:prstGeom>
            <a:noFill/>
            <a:ln w="9525">
              <a:noFill/>
              <a:miter lim="800000"/>
              <a:headEnd/>
              <a:tailEnd/>
            </a:ln>
          </p:spPr>
        </p:pic>
        <p:sp>
          <p:nvSpPr>
            <p:cNvPr id="17" name="TextBox 16"/>
            <p:cNvSpPr txBox="1"/>
            <p:nvPr/>
          </p:nvSpPr>
          <p:spPr>
            <a:xfrm>
              <a:off x="4355976" y="774642"/>
              <a:ext cx="360040"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p:txBody>
        </p:sp>
        <p:sp>
          <p:nvSpPr>
            <p:cNvPr id="18" name="矩形 17"/>
            <p:cNvSpPr/>
            <p:nvPr/>
          </p:nvSpPr>
          <p:spPr>
            <a:xfrm>
              <a:off x="4427984" y="1052736"/>
              <a:ext cx="144016"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p:cNvSpPr txBox="1"/>
          <p:nvPr/>
        </p:nvSpPr>
        <p:spPr>
          <a:xfrm>
            <a:off x="8328988" y="1805068"/>
            <a:ext cx="774645" cy="246221"/>
          </a:xfrm>
          <a:prstGeom prst="rect">
            <a:avLst/>
          </a:prstGeom>
          <a:noFill/>
        </p:spPr>
        <p:txBody>
          <a:bodyPr wrap="square" rtlCol="0">
            <a:spAutoFit/>
          </a:bodyPr>
          <a:lstStyle/>
          <a:p>
            <a:pPr algn="ctr"/>
            <a:r>
              <a:rPr lang="en-US" altLang="zh-CN" sz="1000" b="1" dirty="0">
                <a:solidFill>
                  <a:srgbClr val="C00000"/>
                </a:solidFill>
                <a:latin typeface="Arial" panose="020B0604020202020204" pitchFamily="34" charset="0"/>
                <a:cs typeface="Arial" panose="020B0604020202020204" pitchFamily="34" charset="0"/>
              </a:rPr>
              <a:t>TRM1-10</a:t>
            </a:r>
            <a:endParaRPr lang="zh-CN" altLang="en-US" sz="1000" b="1" baseline="30000" dirty="0">
              <a:solidFill>
                <a:srgbClr val="C00000"/>
              </a:solidFill>
              <a:latin typeface="Arial" panose="020B0604020202020204" pitchFamily="34" charset="0"/>
              <a:cs typeface="Arial" panose="020B0604020202020204" pitchFamily="34" charset="0"/>
            </a:endParaRPr>
          </a:p>
        </p:txBody>
      </p:sp>
      <p:cxnSp>
        <p:nvCxnSpPr>
          <p:cNvPr id="21" name="直接箭头连接符 20"/>
          <p:cNvCxnSpPr/>
          <p:nvPr/>
        </p:nvCxnSpPr>
        <p:spPr>
          <a:xfrm>
            <a:off x="8142583" y="1926771"/>
            <a:ext cx="288032"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834477" y="1484784"/>
            <a:ext cx="180000"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836912" y="1607367"/>
            <a:ext cx="180000"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834477" y="1730625"/>
            <a:ext cx="180000"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06085" y="3587825"/>
            <a:ext cx="360040"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C</a:t>
            </a:r>
            <a:endParaRPr lang="zh-CN" altLang="en-US" sz="1600" dirty="0">
              <a:latin typeface="Arial" panose="020B0604020202020204" pitchFamily="34" charset="0"/>
              <a:cs typeface="Arial" panose="020B0604020202020204" pitchFamily="34" charset="0"/>
            </a:endParaRPr>
          </a:p>
        </p:txBody>
      </p:sp>
      <p:sp>
        <p:nvSpPr>
          <p:cNvPr id="26" name="矩形 25"/>
          <p:cNvSpPr/>
          <p:nvPr/>
        </p:nvSpPr>
        <p:spPr>
          <a:xfrm>
            <a:off x="1674237" y="3386809"/>
            <a:ext cx="1569660" cy="276999"/>
          </a:xfrm>
          <a:prstGeom prst="rect">
            <a:avLst/>
          </a:prstGeom>
        </p:spPr>
        <p:txBody>
          <a:bodyPr wrap="none">
            <a:spAutoFit/>
          </a:bodyPr>
          <a:lstStyle/>
          <a:p>
            <a:r>
              <a:rPr lang="en-US" altLang="zh-CN" sz="1200" b="1" dirty="0">
                <a:solidFill>
                  <a:schemeClr val="accent1">
                    <a:lumMod val="75000"/>
                  </a:schemeClr>
                </a:solidFill>
                <a:latin typeface="Arial" panose="020B0604020202020204" pitchFamily="34" charset="0"/>
                <a:cs typeface="Arial" panose="020B0604020202020204" pitchFamily="34" charset="0"/>
              </a:rPr>
              <a:t>Sterile nursery soil</a:t>
            </a:r>
            <a:endParaRPr lang="zh-CN" altLang="en-US" sz="1200" b="1" dirty="0">
              <a:solidFill>
                <a:schemeClr val="accent1">
                  <a:lumMod val="75000"/>
                </a:schemeClr>
              </a:solidFill>
              <a:latin typeface="Arial" panose="020B0604020202020204" pitchFamily="34" charset="0"/>
              <a:cs typeface="Arial" panose="020B0604020202020204" pitchFamily="34" charset="0"/>
            </a:endParaRPr>
          </a:p>
        </p:txBody>
      </p:sp>
      <p:sp>
        <p:nvSpPr>
          <p:cNvPr id="27" name="矩形 26"/>
          <p:cNvSpPr/>
          <p:nvPr/>
        </p:nvSpPr>
        <p:spPr>
          <a:xfrm>
            <a:off x="5839781" y="3389244"/>
            <a:ext cx="1903085" cy="276999"/>
          </a:xfrm>
          <a:prstGeom prst="rect">
            <a:avLst/>
          </a:prstGeom>
        </p:spPr>
        <p:txBody>
          <a:bodyPr wrap="none">
            <a:spAutoFit/>
          </a:bodyPr>
          <a:lstStyle/>
          <a:p>
            <a:r>
              <a:rPr lang="en-US" altLang="zh-CN" sz="1200" b="1" dirty="0">
                <a:solidFill>
                  <a:schemeClr val="accent1">
                    <a:lumMod val="75000"/>
                  </a:schemeClr>
                </a:solidFill>
                <a:latin typeface="Arial" panose="020B0604020202020204" pitchFamily="34" charset="0"/>
                <a:cs typeface="Arial" panose="020B0604020202020204" pitchFamily="34" charset="0"/>
              </a:rPr>
              <a:t>Non-sterile nursery soil</a:t>
            </a:r>
            <a:endParaRPr lang="zh-CN" altLang="en-US" sz="1200" b="1" dirty="0">
              <a:solidFill>
                <a:schemeClr val="accent1">
                  <a:lumMod val="75000"/>
                </a:schemeClr>
              </a:solidFill>
              <a:latin typeface="Arial" panose="020B0604020202020204" pitchFamily="34" charset="0"/>
              <a:cs typeface="Arial" panose="020B0604020202020204" pitchFamily="34" charset="0"/>
            </a:endParaRPr>
          </a:p>
        </p:txBody>
      </p:sp>
      <p:sp>
        <p:nvSpPr>
          <p:cNvPr id="28" name="矩形 27"/>
          <p:cNvSpPr/>
          <p:nvPr/>
        </p:nvSpPr>
        <p:spPr>
          <a:xfrm>
            <a:off x="745438" y="6309320"/>
            <a:ext cx="3408305" cy="276999"/>
          </a:xfrm>
          <a:prstGeom prst="rect">
            <a:avLst/>
          </a:prstGeom>
        </p:spPr>
        <p:txBody>
          <a:bodyPr wrap="none">
            <a:spAutoFit/>
          </a:bodyPr>
          <a:lstStyle/>
          <a:p>
            <a:r>
              <a:rPr lang="en-US" altLang="zh-CN" sz="1200" b="1" dirty="0">
                <a:solidFill>
                  <a:schemeClr val="accent1">
                    <a:lumMod val="75000"/>
                  </a:schemeClr>
                </a:solidFill>
                <a:latin typeface="Arial" panose="020B0604020202020204" pitchFamily="34" charset="0"/>
                <a:cs typeface="Arial" panose="020B0604020202020204" pitchFamily="34" charset="0"/>
              </a:rPr>
              <a:t>Sterile commercial horticultural nursery soil</a:t>
            </a:r>
            <a:endParaRPr lang="zh-CN" altLang="en-US" sz="1200" b="1" dirty="0">
              <a:solidFill>
                <a:schemeClr val="accent1">
                  <a:lumMod val="75000"/>
                </a:schemeClr>
              </a:solidFill>
              <a:latin typeface="Arial" panose="020B0604020202020204" pitchFamily="34" charset="0"/>
              <a:cs typeface="Arial" panose="020B0604020202020204" pitchFamily="34" charset="0"/>
            </a:endParaRPr>
          </a:p>
        </p:txBody>
      </p:sp>
      <p:sp>
        <p:nvSpPr>
          <p:cNvPr id="29" name="矩形 28"/>
          <p:cNvSpPr/>
          <p:nvPr/>
        </p:nvSpPr>
        <p:spPr>
          <a:xfrm>
            <a:off x="5019056" y="6267129"/>
            <a:ext cx="3438941" cy="461665"/>
          </a:xfrm>
          <a:prstGeom prst="rect">
            <a:avLst/>
          </a:prstGeom>
        </p:spPr>
        <p:txBody>
          <a:bodyPr wrap="square">
            <a:spAutoFit/>
          </a:bodyPr>
          <a:lstStyle/>
          <a:p>
            <a:r>
              <a:rPr lang="en-US" altLang="zh-CN" sz="1200" b="1" dirty="0">
                <a:solidFill>
                  <a:schemeClr val="accent1">
                    <a:lumMod val="75000"/>
                  </a:schemeClr>
                </a:solidFill>
                <a:latin typeface="Arial" panose="020B0604020202020204" pitchFamily="34" charset="0"/>
                <a:cs typeface="Arial" panose="020B0604020202020204" pitchFamily="34" charset="0"/>
              </a:rPr>
              <a:t>Non-sterile commercial horticultural nursery soil mixed with non-sterile natural field soil</a:t>
            </a:r>
            <a:endParaRPr lang="zh-CN" altLang="en-US" sz="1200" b="1" dirty="0">
              <a:solidFill>
                <a:schemeClr val="accent1">
                  <a:lumMod val="75000"/>
                </a:schemeClr>
              </a:solidFill>
              <a:latin typeface="Arial" panose="020B0604020202020204" pitchFamily="34" charset="0"/>
              <a:cs typeface="Arial" panose="020B0604020202020204" pitchFamily="34" charset="0"/>
            </a:endParaRPr>
          </a:p>
        </p:txBody>
      </p:sp>
      <p:pic>
        <p:nvPicPr>
          <p:cNvPr id="8193" name="Picture 1"/>
          <p:cNvPicPr>
            <a:picLocks noChangeAspect="1" noChangeArrowheads="1"/>
          </p:cNvPicPr>
          <p:nvPr/>
        </p:nvPicPr>
        <p:blipFill>
          <a:blip r:embed="rId6" cstate="print"/>
          <a:srcRect l="311"/>
          <a:stretch>
            <a:fillRect/>
          </a:stretch>
        </p:blipFill>
        <p:spPr bwMode="auto">
          <a:xfrm>
            <a:off x="574239" y="3831430"/>
            <a:ext cx="3614883" cy="2491200"/>
          </a:xfrm>
          <a:prstGeom prst="rect">
            <a:avLst/>
          </a:prstGeom>
          <a:noFill/>
          <a:ln w="9525">
            <a:noFill/>
            <a:miter lim="800000"/>
            <a:headEnd/>
            <a:tailEnd/>
          </a:ln>
        </p:spPr>
      </p:pic>
      <p:pic>
        <p:nvPicPr>
          <p:cNvPr id="8194" name="Picture 2"/>
          <p:cNvPicPr>
            <a:picLocks noChangeAspect="1" noChangeArrowheads="1"/>
          </p:cNvPicPr>
          <p:nvPr/>
        </p:nvPicPr>
        <p:blipFill>
          <a:blip r:embed="rId7" cstate="print"/>
          <a:srcRect/>
          <a:stretch>
            <a:fillRect/>
          </a:stretch>
        </p:blipFill>
        <p:spPr bwMode="auto">
          <a:xfrm>
            <a:off x="4782955" y="3789040"/>
            <a:ext cx="3581452" cy="2491200"/>
          </a:xfrm>
          <a:prstGeom prst="rect">
            <a:avLst/>
          </a:prstGeom>
          <a:noFill/>
          <a:ln w="9525">
            <a:noFill/>
            <a:miter lim="800000"/>
            <a:headEnd/>
            <a:tailEnd/>
          </a:ln>
        </p:spPr>
      </p:pic>
      <p:sp>
        <p:nvSpPr>
          <p:cNvPr id="30" name="TextBox 29"/>
          <p:cNvSpPr txBox="1"/>
          <p:nvPr/>
        </p:nvSpPr>
        <p:spPr>
          <a:xfrm>
            <a:off x="4539748" y="3592894"/>
            <a:ext cx="360040"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D</a:t>
            </a:r>
            <a:endParaRPr lang="zh-CN" altLang="en-US" sz="1600" dirty="0">
              <a:latin typeface="Arial" panose="020B0604020202020204" pitchFamily="34" charset="0"/>
              <a:cs typeface="Arial" panose="020B0604020202020204" pitchFamily="34" charset="0"/>
            </a:endParaRPr>
          </a:p>
        </p:txBody>
      </p:sp>
      <p:sp>
        <p:nvSpPr>
          <p:cNvPr id="31" name="TextBox 30"/>
          <p:cNvSpPr txBox="1"/>
          <p:nvPr/>
        </p:nvSpPr>
        <p:spPr>
          <a:xfrm>
            <a:off x="8349477" y="4312974"/>
            <a:ext cx="774645" cy="246221"/>
          </a:xfrm>
          <a:prstGeom prst="rect">
            <a:avLst/>
          </a:prstGeom>
          <a:noFill/>
        </p:spPr>
        <p:txBody>
          <a:bodyPr wrap="square" rtlCol="0">
            <a:spAutoFit/>
          </a:bodyPr>
          <a:lstStyle/>
          <a:p>
            <a:pPr algn="ctr"/>
            <a:r>
              <a:rPr lang="en-US" altLang="zh-CN" sz="1000" b="1" dirty="0">
                <a:solidFill>
                  <a:srgbClr val="C00000"/>
                </a:solidFill>
                <a:latin typeface="Arial" panose="020B0604020202020204" pitchFamily="34" charset="0"/>
                <a:cs typeface="Arial" panose="020B0604020202020204" pitchFamily="34" charset="0"/>
              </a:rPr>
              <a:t>TRM1-10</a:t>
            </a:r>
            <a:endParaRPr lang="zh-CN" altLang="en-US" sz="1000" b="1" baseline="30000" dirty="0">
              <a:solidFill>
                <a:srgbClr val="C00000"/>
              </a:solidFill>
              <a:latin typeface="Arial" panose="020B0604020202020204" pitchFamily="34" charset="0"/>
              <a:cs typeface="Arial" panose="020B0604020202020204" pitchFamily="34" charset="0"/>
            </a:endParaRPr>
          </a:p>
        </p:txBody>
      </p:sp>
      <p:cxnSp>
        <p:nvCxnSpPr>
          <p:cNvPr id="32" name="直接箭头连接符 31"/>
          <p:cNvCxnSpPr/>
          <p:nvPr/>
        </p:nvCxnSpPr>
        <p:spPr>
          <a:xfrm>
            <a:off x="8163072" y="4434677"/>
            <a:ext cx="288032"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896546" y="4911351"/>
            <a:ext cx="774645" cy="246221"/>
          </a:xfrm>
          <a:prstGeom prst="rect">
            <a:avLst/>
          </a:prstGeom>
          <a:noFill/>
        </p:spPr>
        <p:txBody>
          <a:bodyPr wrap="square" rtlCol="0">
            <a:spAutoFit/>
          </a:bodyPr>
          <a:lstStyle/>
          <a:p>
            <a:pPr algn="ctr"/>
            <a:r>
              <a:rPr lang="en-US" altLang="zh-CN" sz="1000" b="1" dirty="0">
                <a:solidFill>
                  <a:srgbClr val="C00000"/>
                </a:solidFill>
                <a:latin typeface="Arial" panose="020B0604020202020204" pitchFamily="34" charset="0"/>
                <a:cs typeface="Arial" panose="020B0604020202020204" pitchFamily="34" charset="0"/>
              </a:rPr>
              <a:t>TRM1-10</a:t>
            </a:r>
            <a:endParaRPr lang="zh-CN" altLang="en-US" sz="1000" b="1" baseline="30000" dirty="0">
              <a:solidFill>
                <a:srgbClr val="C00000"/>
              </a:solidFill>
              <a:latin typeface="Arial" panose="020B0604020202020204" pitchFamily="34" charset="0"/>
              <a:cs typeface="Arial" panose="020B0604020202020204" pitchFamily="34" charset="0"/>
            </a:endParaRPr>
          </a:p>
        </p:txBody>
      </p:sp>
      <p:cxnSp>
        <p:nvCxnSpPr>
          <p:cNvPr id="34" name="直接箭头连接符 33"/>
          <p:cNvCxnSpPr/>
          <p:nvPr/>
        </p:nvCxnSpPr>
        <p:spPr>
          <a:xfrm>
            <a:off x="3906485" y="4797152"/>
            <a:ext cx="216024" cy="14401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10745" y="4571189"/>
            <a:ext cx="774645" cy="246221"/>
          </a:xfrm>
          <a:prstGeom prst="rect">
            <a:avLst/>
          </a:prstGeom>
          <a:noFill/>
        </p:spPr>
        <p:txBody>
          <a:bodyPr wrap="square" rtlCol="0">
            <a:spAutoFit/>
          </a:bodyPr>
          <a:lstStyle/>
          <a:p>
            <a:pPr algn="ctr"/>
            <a:r>
              <a:rPr lang="en-US" altLang="zh-CN" sz="1000" b="1" dirty="0">
                <a:solidFill>
                  <a:srgbClr val="C00000"/>
                </a:solidFill>
                <a:latin typeface="Arial" panose="020B0604020202020204" pitchFamily="34" charset="0"/>
                <a:cs typeface="Arial" panose="020B0604020202020204" pitchFamily="34" charset="0"/>
              </a:rPr>
              <a:t>KT2440</a:t>
            </a:r>
            <a:endParaRPr lang="zh-CN" altLang="en-US" sz="1000" b="1" dirty="0">
              <a:solidFill>
                <a:srgbClr val="C00000"/>
              </a:solidFill>
              <a:latin typeface="Arial" panose="020B0604020202020204" pitchFamily="34" charset="0"/>
              <a:cs typeface="Arial" panose="020B0604020202020204" pitchFamily="34" charset="0"/>
            </a:endParaRPr>
          </a:p>
        </p:txBody>
      </p:sp>
      <p:cxnSp>
        <p:nvCxnSpPr>
          <p:cNvPr id="36" name="直接箭头连接符 35"/>
          <p:cNvCxnSpPr/>
          <p:nvPr/>
        </p:nvCxnSpPr>
        <p:spPr>
          <a:xfrm>
            <a:off x="3876668" y="4685388"/>
            <a:ext cx="288032"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44624"/>
            <a:ext cx="7992888" cy="605294"/>
          </a:xfrm>
          <a:prstGeom prst="rect">
            <a:avLst/>
          </a:prstGeom>
        </p:spPr>
        <p:txBody>
          <a:bodyPr wrap="square">
            <a:spAutoFit/>
          </a:bodyPr>
          <a:lstStyle/>
          <a:p>
            <a:pPr>
              <a:lnSpc>
                <a:spcPts val="2000"/>
              </a:lnSpc>
            </a:pPr>
            <a:r>
              <a:rPr lang="en-US" altLang="zh-CN" sz="1600" b="1" dirty="0">
                <a:latin typeface="Arial" panose="020B0604020202020204" pitchFamily="34" charset="0"/>
                <a:cs typeface="Arial" panose="020B0604020202020204" pitchFamily="34" charset="0"/>
              </a:rPr>
              <a:t>Result 6: Population dynamics of TRM1-10 and </a:t>
            </a:r>
            <a:r>
              <a:rPr lang="en-US" altLang="zh-CN" sz="1600" b="1" i="1" dirty="0">
                <a:latin typeface="Arial" panose="020B0604020202020204" pitchFamily="34" charset="0"/>
                <a:cs typeface="Arial" panose="020B0604020202020204" pitchFamily="34" charset="0"/>
              </a:rPr>
              <a:t>R. </a:t>
            </a:r>
            <a:r>
              <a:rPr lang="en-US" altLang="zh-CN" sz="1600" b="1" i="1" dirty="0" err="1">
                <a:latin typeface="Arial" panose="020B0604020202020204" pitchFamily="34" charset="0"/>
                <a:cs typeface="Arial" panose="020B0604020202020204" pitchFamily="34" charset="0"/>
              </a:rPr>
              <a:t>solanacearum</a:t>
            </a:r>
            <a:r>
              <a:rPr lang="en-US" altLang="zh-CN" sz="1600" b="1" i="1"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in plants grown in sterile horticultural nursery soil.</a:t>
            </a:r>
            <a:endParaRPr lang="zh-CN" altLang="en-US" sz="1600" b="1" dirty="0">
              <a:latin typeface="Arial" panose="020B0604020202020204" pitchFamily="34" charset="0"/>
              <a:cs typeface="Arial" panose="020B0604020202020204" pitchFamily="34" charset="0"/>
            </a:endParaRPr>
          </a:p>
        </p:txBody>
      </p:sp>
      <p:pic>
        <p:nvPicPr>
          <p:cNvPr id="3" name="Picture 2" descr="http://pic.90sjimg.com/design/00/07/85/23/5901e808ea56f.png!/fw/282/quality/90/unsharp/true/compress/true/canvas/282x256a0a0/cvscolor/FFFFFFFF"/>
          <p:cNvPicPr>
            <a:picLocks noChangeAspect="1" noChangeArrowheads="1"/>
          </p:cNvPicPr>
          <p:nvPr/>
        </p:nvPicPr>
        <p:blipFill>
          <a:blip r:embed="rId3" cstate="print"/>
          <a:srcRect/>
          <a:stretch>
            <a:fillRect/>
          </a:stretch>
        </p:blipFill>
        <p:spPr bwMode="auto">
          <a:xfrm>
            <a:off x="8438732" y="0"/>
            <a:ext cx="705268" cy="640243"/>
          </a:xfrm>
          <a:prstGeom prst="rect">
            <a:avLst/>
          </a:prstGeom>
          <a:noFill/>
        </p:spPr>
      </p:pic>
      <p:pic>
        <p:nvPicPr>
          <p:cNvPr id="2054" name="Picture 6"/>
          <p:cNvPicPr>
            <a:picLocks noChangeAspect="1" noChangeArrowheads="1"/>
          </p:cNvPicPr>
          <p:nvPr/>
        </p:nvPicPr>
        <p:blipFill>
          <a:blip r:embed="rId4" cstate="print"/>
          <a:srcRect/>
          <a:stretch>
            <a:fillRect/>
          </a:stretch>
        </p:blipFill>
        <p:spPr bwMode="auto">
          <a:xfrm>
            <a:off x="383366" y="764704"/>
            <a:ext cx="4188634" cy="2520280"/>
          </a:xfrm>
          <a:prstGeom prst="rect">
            <a:avLst/>
          </a:prstGeom>
          <a:noFill/>
          <a:ln w="9525">
            <a:noFill/>
            <a:miter lim="800000"/>
            <a:headEnd/>
            <a:tailEnd/>
          </a:ln>
        </p:spPr>
      </p:pic>
      <p:sp>
        <p:nvSpPr>
          <p:cNvPr id="25" name="TextBox 24"/>
          <p:cNvSpPr txBox="1"/>
          <p:nvPr/>
        </p:nvSpPr>
        <p:spPr>
          <a:xfrm>
            <a:off x="383366" y="692696"/>
            <a:ext cx="360040"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p:txBody>
      </p:sp>
      <p:pic>
        <p:nvPicPr>
          <p:cNvPr id="36868" name="Picture 4"/>
          <p:cNvPicPr>
            <a:picLocks noChangeAspect="1" noChangeArrowheads="1"/>
          </p:cNvPicPr>
          <p:nvPr/>
        </p:nvPicPr>
        <p:blipFill>
          <a:blip r:embed="rId5" cstate="print"/>
          <a:srcRect t="2995" r="50000"/>
          <a:stretch>
            <a:fillRect/>
          </a:stretch>
        </p:blipFill>
        <p:spPr bwMode="auto">
          <a:xfrm>
            <a:off x="4860031" y="918658"/>
            <a:ext cx="2090249" cy="1710749"/>
          </a:xfrm>
          <a:prstGeom prst="rect">
            <a:avLst/>
          </a:prstGeom>
          <a:noFill/>
          <a:ln w="9525">
            <a:noFill/>
            <a:miter lim="800000"/>
            <a:headEnd/>
            <a:tailEnd/>
          </a:ln>
        </p:spPr>
      </p:pic>
      <p:pic>
        <p:nvPicPr>
          <p:cNvPr id="36869" name="Picture 5"/>
          <p:cNvPicPr>
            <a:picLocks noChangeAspect="1" noChangeArrowheads="1"/>
          </p:cNvPicPr>
          <p:nvPr/>
        </p:nvPicPr>
        <p:blipFill>
          <a:blip r:embed="rId5" cstate="print"/>
          <a:srcRect l="50399" t="3917" b="4032"/>
          <a:stretch>
            <a:fillRect/>
          </a:stretch>
        </p:blipFill>
        <p:spPr bwMode="auto">
          <a:xfrm>
            <a:off x="6948263" y="928597"/>
            <a:ext cx="2093175" cy="1638741"/>
          </a:xfrm>
          <a:prstGeom prst="rect">
            <a:avLst/>
          </a:prstGeom>
          <a:noFill/>
          <a:ln w="9525">
            <a:noFill/>
            <a:miter lim="800000"/>
            <a:headEnd/>
            <a:tailEnd/>
          </a:ln>
        </p:spPr>
      </p:pic>
      <p:sp>
        <p:nvSpPr>
          <p:cNvPr id="27" name="矩形 26"/>
          <p:cNvSpPr/>
          <p:nvPr/>
        </p:nvSpPr>
        <p:spPr>
          <a:xfrm>
            <a:off x="5512974" y="2617034"/>
            <a:ext cx="2844177" cy="276999"/>
          </a:xfrm>
          <a:prstGeom prst="rect">
            <a:avLst/>
          </a:prstGeom>
        </p:spPr>
        <p:txBody>
          <a:bodyPr wrap="none">
            <a:spAutoFit/>
          </a:bodyPr>
          <a:lstStyle/>
          <a:p>
            <a:r>
              <a:rPr lang="en-US" altLang="zh-CN" sz="1200" dirty="0" err="1">
                <a:latin typeface="Arial" panose="020B0604020202020204" pitchFamily="34" charset="0"/>
                <a:cs typeface="Arial" panose="020B0604020202020204" pitchFamily="34" charset="0"/>
              </a:rPr>
              <a:t>qPCR</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vs</a:t>
            </a:r>
            <a:r>
              <a:rPr lang="en-US" altLang="zh-CN" sz="1200" dirty="0">
                <a:latin typeface="Arial" panose="020B0604020202020204" pitchFamily="34" charset="0"/>
                <a:cs typeface="Arial" panose="020B0604020202020204" pitchFamily="34" charset="0"/>
              </a:rPr>
              <a:t> colony counting (</a:t>
            </a:r>
            <a:r>
              <a:rPr lang="en-US" altLang="zh-CN" sz="1200" dirty="0"/>
              <a:t>concordance</a:t>
            </a:r>
            <a:r>
              <a:rPr lang="en-US" altLang="zh-CN" sz="1200" dirty="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p:txBody>
      </p:sp>
      <p:sp>
        <p:nvSpPr>
          <p:cNvPr id="28" name="矩形 27"/>
          <p:cNvSpPr/>
          <p:nvPr/>
        </p:nvSpPr>
        <p:spPr>
          <a:xfrm>
            <a:off x="5220072" y="2842997"/>
            <a:ext cx="3456384" cy="276999"/>
          </a:xfrm>
          <a:prstGeom prst="rect">
            <a:avLst/>
          </a:prstGeom>
        </p:spPr>
        <p:txBody>
          <a:bodyPr wrap="square">
            <a:spAutoFit/>
          </a:bodyPr>
          <a:lstStyle/>
          <a:p>
            <a:pPr algn="ctr"/>
            <a:r>
              <a:rPr lang="en-US" altLang="zh-CN" sz="1200" dirty="0" err="1">
                <a:latin typeface="Arial" panose="020B0604020202020204" pitchFamily="34" charset="0"/>
                <a:cs typeface="Arial" panose="020B0604020202020204" pitchFamily="34" charset="0"/>
              </a:rPr>
              <a:t>qPCR</a:t>
            </a:r>
            <a:r>
              <a:rPr lang="en-US" altLang="zh-CN" sz="1200" dirty="0">
                <a:latin typeface="Arial" panose="020B0604020202020204" pitchFamily="34" charset="0"/>
                <a:cs typeface="Arial" panose="020B0604020202020204" pitchFamily="34" charset="0"/>
              </a:rPr>
              <a:t> detected more cells than colony counting</a:t>
            </a:r>
          </a:p>
        </p:txBody>
      </p:sp>
      <p:pic>
        <p:nvPicPr>
          <p:cNvPr id="36870" name="Picture 6"/>
          <p:cNvPicPr>
            <a:picLocks noChangeAspect="1" noChangeArrowheads="1"/>
          </p:cNvPicPr>
          <p:nvPr/>
        </p:nvPicPr>
        <p:blipFill>
          <a:blip r:embed="rId6" cstate="print"/>
          <a:srcRect/>
          <a:stretch>
            <a:fillRect/>
          </a:stretch>
        </p:blipFill>
        <p:spPr bwMode="auto">
          <a:xfrm>
            <a:off x="19878" y="3501008"/>
            <a:ext cx="2561774" cy="1446461"/>
          </a:xfrm>
          <a:prstGeom prst="rect">
            <a:avLst/>
          </a:prstGeom>
          <a:noFill/>
          <a:ln w="9525">
            <a:noFill/>
            <a:miter lim="800000"/>
            <a:headEnd/>
            <a:tailEnd/>
          </a:ln>
        </p:spPr>
      </p:pic>
      <p:pic>
        <p:nvPicPr>
          <p:cNvPr id="36872" name="Picture 8"/>
          <p:cNvPicPr>
            <a:picLocks noChangeAspect="1" noChangeArrowheads="1"/>
          </p:cNvPicPr>
          <p:nvPr/>
        </p:nvPicPr>
        <p:blipFill>
          <a:blip r:embed="rId7" cstate="print"/>
          <a:srcRect/>
          <a:stretch>
            <a:fillRect/>
          </a:stretch>
        </p:blipFill>
        <p:spPr bwMode="auto">
          <a:xfrm>
            <a:off x="2681739" y="5157192"/>
            <a:ext cx="2555776" cy="1323761"/>
          </a:xfrm>
          <a:prstGeom prst="rect">
            <a:avLst/>
          </a:prstGeom>
          <a:noFill/>
          <a:ln w="9525">
            <a:noFill/>
            <a:miter lim="800000"/>
            <a:headEnd/>
            <a:tailEnd/>
          </a:ln>
        </p:spPr>
      </p:pic>
      <p:pic>
        <p:nvPicPr>
          <p:cNvPr id="36873" name="Picture 9"/>
          <p:cNvPicPr>
            <a:picLocks noChangeAspect="1" noChangeArrowheads="1"/>
          </p:cNvPicPr>
          <p:nvPr/>
        </p:nvPicPr>
        <p:blipFill>
          <a:blip r:embed="rId8" cstate="print"/>
          <a:srcRect l="891" r="52751"/>
          <a:stretch>
            <a:fillRect/>
          </a:stretch>
        </p:blipFill>
        <p:spPr bwMode="auto">
          <a:xfrm>
            <a:off x="5580112" y="3312167"/>
            <a:ext cx="2952328" cy="1652220"/>
          </a:xfrm>
          <a:prstGeom prst="rect">
            <a:avLst/>
          </a:prstGeom>
          <a:noFill/>
          <a:ln w="9525">
            <a:noFill/>
            <a:miter lim="800000"/>
            <a:headEnd/>
            <a:tailEnd/>
          </a:ln>
        </p:spPr>
      </p:pic>
      <p:pic>
        <p:nvPicPr>
          <p:cNvPr id="32" name="Picture 9"/>
          <p:cNvPicPr>
            <a:picLocks noChangeAspect="1" noChangeArrowheads="1"/>
          </p:cNvPicPr>
          <p:nvPr/>
        </p:nvPicPr>
        <p:blipFill>
          <a:blip r:embed="rId8" cstate="print"/>
          <a:srcRect l="50815" t="3436"/>
          <a:stretch>
            <a:fillRect/>
          </a:stretch>
        </p:blipFill>
        <p:spPr bwMode="auto">
          <a:xfrm>
            <a:off x="5580112" y="5055367"/>
            <a:ext cx="3124499" cy="1591444"/>
          </a:xfrm>
          <a:prstGeom prst="rect">
            <a:avLst/>
          </a:prstGeom>
          <a:noFill/>
          <a:ln w="9525">
            <a:noFill/>
            <a:miter lim="800000"/>
            <a:headEnd/>
            <a:tailEnd/>
          </a:ln>
        </p:spPr>
      </p:pic>
      <p:sp>
        <p:nvSpPr>
          <p:cNvPr id="33" name="TextBox 32"/>
          <p:cNvSpPr txBox="1"/>
          <p:nvPr/>
        </p:nvSpPr>
        <p:spPr>
          <a:xfrm>
            <a:off x="4611756" y="692696"/>
            <a:ext cx="360040"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p:txBody>
      </p:sp>
      <p:grpSp>
        <p:nvGrpSpPr>
          <p:cNvPr id="35" name="组合 34"/>
          <p:cNvGrpSpPr/>
          <p:nvPr/>
        </p:nvGrpSpPr>
        <p:grpSpPr>
          <a:xfrm>
            <a:off x="2635288" y="3501008"/>
            <a:ext cx="2612504" cy="1440160"/>
            <a:chOff x="2555776" y="3501008"/>
            <a:chExt cx="2612504" cy="1440160"/>
          </a:xfrm>
        </p:grpSpPr>
        <p:pic>
          <p:nvPicPr>
            <p:cNvPr id="36871" name="Picture 7"/>
            <p:cNvPicPr>
              <a:picLocks noChangeAspect="1" noChangeArrowheads="1"/>
            </p:cNvPicPr>
            <p:nvPr/>
          </p:nvPicPr>
          <p:blipFill>
            <a:blip r:embed="rId9" cstate="print"/>
            <a:srcRect/>
            <a:stretch>
              <a:fillRect/>
            </a:stretch>
          </p:blipFill>
          <p:spPr bwMode="auto">
            <a:xfrm>
              <a:off x="2595532" y="3573016"/>
              <a:ext cx="2572748" cy="1368152"/>
            </a:xfrm>
            <a:prstGeom prst="rect">
              <a:avLst/>
            </a:prstGeom>
            <a:noFill/>
            <a:ln w="9525">
              <a:noFill/>
              <a:miter lim="800000"/>
              <a:headEnd/>
              <a:tailEnd/>
            </a:ln>
          </p:spPr>
        </p:pic>
        <p:sp>
          <p:nvSpPr>
            <p:cNvPr id="34" name="矩形 33"/>
            <p:cNvSpPr/>
            <p:nvPr/>
          </p:nvSpPr>
          <p:spPr>
            <a:xfrm>
              <a:off x="2555776" y="3501008"/>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611560" y="3429000"/>
            <a:ext cx="165618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rial" panose="020B0604020202020204" pitchFamily="34" charset="0"/>
                <a:cs typeface="Arial" panose="020B0604020202020204" pitchFamily="34" charset="0"/>
              </a:rPr>
              <a:t>Hawaii 7996 (TRM1)</a:t>
            </a:r>
            <a:endParaRPr lang="zh-CN" altLang="en-US" sz="1200" dirty="0">
              <a:solidFill>
                <a:schemeClr val="tx1"/>
              </a:solidFill>
              <a:latin typeface="Arial" panose="020B0604020202020204" pitchFamily="34" charset="0"/>
              <a:cs typeface="Arial" panose="020B0604020202020204" pitchFamily="34" charset="0"/>
            </a:endParaRPr>
          </a:p>
        </p:txBody>
      </p:sp>
      <p:sp>
        <p:nvSpPr>
          <p:cNvPr id="37" name="矩形 36"/>
          <p:cNvSpPr/>
          <p:nvPr/>
        </p:nvSpPr>
        <p:spPr>
          <a:xfrm>
            <a:off x="3355368" y="3429000"/>
            <a:ext cx="165618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rial" panose="020B0604020202020204" pitchFamily="34" charset="0"/>
                <a:cs typeface="Arial" panose="020B0604020202020204" pitchFamily="34" charset="0"/>
              </a:rPr>
              <a:t>Moneymaker (TRM1)</a:t>
            </a:r>
            <a:endParaRPr lang="zh-CN" altLang="en-US" sz="1200" dirty="0">
              <a:solidFill>
                <a:schemeClr val="tx1"/>
              </a:solidFill>
              <a:latin typeface="Arial" panose="020B0604020202020204" pitchFamily="34" charset="0"/>
              <a:cs typeface="Arial" panose="020B0604020202020204" pitchFamily="34" charset="0"/>
            </a:endParaRPr>
          </a:p>
        </p:txBody>
      </p:sp>
      <p:sp>
        <p:nvSpPr>
          <p:cNvPr id="39" name="矩形 38"/>
          <p:cNvSpPr/>
          <p:nvPr/>
        </p:nvSpPr>
        <p:spPr>
          <a:xfrm>
            <a:off x="3017641" y="5157192"/>
            <a:ext cx="2304256"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rial" panose="020B0604020202020204" pitchFamily="34" charset="0"/>
                <a:cs typeface="Arial" panose="020B0604020202020204" pitchFamily="34" charset="0"/>
              </a:rPr>
              <a:t>Moneymaker (TRM1+Rsol)</a:t>
            </a:r>
            <a:endParaRPr lang="zh-CN" altLang="en-US" sz="1200" dirty="0">
              <a:solidFill>
                <a:schemeClr val="tx1"/>
              </a:solidFill>
              <a:latin typeface="Arial" panose="020B0604020202020204" pitchFamily="34" charset="0"/>
              <a:cs typeface="Arial" panose="020B0604020202020204" pitchFamily="34" charset="0"/>
            </a:endParaRPr>
          </a:p>
        </p:txBody>
      </p:sp>
      <p:sp>
        <p:nvSpPr>
          <p:cNvPr id="40" name="矩形 39"/>
          <p:cNvSpPr/>
          <p:nvPr/>
        </p:nvSpPr>
        <p:spPr>
          <a:xfrm>
            <a:off x="6084168" y="3356992"/>
            <a:ext cx="2304256"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rial" panose="020B0604020202020204" pitchFamily="34" charset="0"/>
                <a:cs typeface="Arial" panose="020B0604020202020204" pitchFamily="34" charset="0"/>
              </a:rPr>
              <a:t>Moneymaker (TRM1+Rsol)</a:t>
            </a:r>
            <a:endParaRPr lang="zh-CN" altLang="en-US" sz="1200" dirty="0">
              <a:solidFill>
                <a:schemeClr val="tx1"/>
              </a:solidFill>
              <a:latin typeface="Arial" panose="020B0604020202020204" pitchFamily="34" charset="0"/>
              <a:cs typeface="Arial" panose="020B0604020202020204" pitchFamily="34" charset="0"/>
            </a:endParaRPr>
          </a:p>
        </p:txBody>
      </p:sp>
      <p:sp>
        <p:nvSpPr>
          <p:cNvPr id="41" name="矩形 40"/>
          <p:cNvSpPr/>
          <p:nvPr/>
        </p:nvSpPr>
        <p:spPr>
          <a:xfrm>
            <a:off x="5508104" y="3356992"/>
            <a:ext cx="144016"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508104" y="4941168"/>
            <a:ext cx="144016"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372200" y="5080314"/>
            <a:ext cx="172819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rial" panose="020B0604020202020204" pitchFamily="34" charset="0"/>
                <a:cs typeface="Arial" panose="020B0604020202020204" pitchFamily="34" charset="0"/>
              </a:rPr>
              <a:t>Moneymaker (</a:t>
            </a:r>
            <a:r>
              <a:rPr lang="en-US" altLang="zh-CN" sz="1200" dirty="0" err="1">
                <a:solidFill>
                  <a:schemeClr val="tx1"/>
                </a:solidFill>
                <a:latin typeface="Arial" panose="020B0604020202020204" pitchFamily="34" charset="0"/>
                <a:cs typeface="Arial" panose="020B0604020202020204" pitchFamily="34" charset="0"/>
              </a:rPr>
              <a:t>Rsol</a:t>
            </a:r>
            <a:r>
              <a:rPr lang="en-US" altLang="zh-CN" sz="1200" dirty="0">
                <a:solidFill>
                  <a:schemeClr val="tx1"/>
                </a:solidFill>
                <a:latin typeface="Arial" panose="020B0604020202020204" pitchFamily="34" charset="0"/>
                <a:cs typeface="Arial" panose="020B0604020202020204" pitchFamily="34" charset="0"/>
              </a:rPr>
              <a:t>)</a:t>
            </a:r>
            <a:endParaRPr lang="zh-CN" altLang="en-US" sz="1200" dirty="0">
              <a:solidFill>
                <a:schemeClr val="tx1"/>
              </a:solidFill>
              <a:latin typeface="Arial" panose="020B0604020202020204" pitchFamily="34" charset="0"/>
              <a:cs typeface="Arial" panose="020B0604020202020204" pitchFamily="34" charset="0"/>
            </a:endParaRPr>
          </a:p>
        </p:txBody>
      </p:sp>
      <p:sp>
        <p:nvSpPr>
          <p:cNvPr id="45" name="TextBox 44"/>
          <p:cNvSpPr txBox="1"/>
          <p:nvPr/>
        </p:nvSpPr>
        <p:spPr>
          <a:xfrm>
            <a:off x="0" y="3212976"/>
            <a:ext cx="360040"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C</a:t>
            </a:r>
            <a:endParaRPr lang="zh-CN" altLang="en-US" sz="1600" dirty="0">
              <a:latin typeface="Arial" panose="020B0604020202020204" pitchFamily="34" charset="0"/>
              <a:cs typeface="Arial" panose="020B0604020202020204" pitchFamily="34" charset="0"/>
            </a:endParaRPr>
          </a:p>
        </p:txBody>
      </p:sp>
      <p:sp>
        <p:nvSpPr>
          <p:cNvPr id="46" name="TextBox 45"/>
          <p:cNvSpPr txBox="1"/>
          <p:nvPr/>
        </p:nvSpPr>
        <p:spPr>
          <a:xfrm>
            <a:off x="5220072" y="3212976"/>
            <a:ext cx="360040"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D</a:t>
            </a:r>
            <a:endParaRPr lang="zh-CN" altLang="en-US" sz="1600" dirty="0">
              <a:latin typeface="Arial" panose="020B0604020202020204" pitchFamily="34" charset="0"/>
              <a:cs typeface="Arial" panose="020B0604020202020204" pitchFamily="34" charset="0"/>
            </a:endParaRPr>
          </a:p>
        </p:txBody>
      </p:sp>
      <p:pic>
        <p:nvPicPr>
          <p:cNvPr id="36874" name="Picture 10"/>
          <p:cNvPicPr>
            <a:picLocks noChangeAspect="1" noChangeArrowheads="1"/>
          </p:cNvPicPr>
          <p:nvPr/>
        </p:nvPicPr>
        <p:blipFill>
          <a:blip r:embed="rId10" cstate="print"/>
          <a:srcRect/>
          <a:stretch>
            <a:fillRect/>
          </a:stretch>
        </p:blipFill>
        <p:spPr bwMode="auto">
          <a:xfrm>
            <a:off x="59634" y="5408102"/>
            <a:ext cx="2605112" cy="1182862"/>
          </a:xfrm>
          <a:prstGeom prst="rect">
            <a:avLst/>
          </a:prstGeom>
          <a:noFill/>
          <a:ln w="9525">
            <a:noFill/>
            <a:miter lim="800000"/>
            <a:headEnd/>
            <a:tailEnd/>
          </a:ln>
        </p:spPr>
      </p:pic>
      <p:sp>
        <p:nvSpPr>
          <p:cNvPr id="49" name="矩形 48"/>
          <p:cNvSpPr/>
          <p:nvPr/>
        </p:nvSpPr>
        <p:spPr>
          <a:xfrm>
            <a:off x="611560" y="5164696"/>
            <a:ext cx="165618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Arial" panose="020B0604020202020204" pitchFamily="34" charset="0"/>
                <a:cs typeface="Arial" panose="020B0604020202020204" pitchFamily="34" charset="0"/>
              </a:rPr>
              <a:t>Bulk soil (TRM1/</a:t>
            </a:r>
            <a:r>
              <a:rPr lang="en-US" altLang="zh-CN" sz="1200" dirty="0" err="1">
                <a:solidFill>
                  <a:schemeClr val="tx1"/>
                </a:solidFill>
                <a:latin typeface="Arial" panose="020B0604020202020204" pitchFamily="34" charset="0"/>
                <a:cs typeface="Arial" panose="020B0604020202020204" pitchFamily="34" charset="0"/>
              </a:rPr>
              <a:t>Rsol</a:t>
            </a:r>
            <a:r>
              <a:rPr lang="en-US" altLang="zh-CN" sz="1200" dirty="0">
                <a:solidFill>
                  <a:schemeClr val="tx1"/>
                </a:solidFill>
                <a:latin typeface="Arial" panose="020B0604020202020204" pitchFamily="34" charset="0"/>
                <a:cs typeface="Arial" panose="020B0604020202020204" pitchFamily="34" charset="0"/>
              </a:rPr>
              <a:t>)</a:t>
            </a:r>
            <a:endParaRPr lang="zh-CN" altLang="en-US" sz="120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187624" y="4983460"/>
            <a:ext cx="6768752" cy="1224136"/>
          </a:xfrm>
          <a:prstGeom prst="rect">
            <a:avLst/>
          </a:prstGeom>
          <a:solidFill>
            <a:schemeClr val="accent6">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72766" y="1109886"/>
            <a:ext cx="6768752" cy="648072"/>
          </a:xfrm>
          <a:prstGeom prst="rect">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367742" y="107407"/>
            <a:ext cx="2376264" cy="523220"/>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Conclusion</a:t>
            </a:r>
          </a:p>
        </p:txBody>
      </p:sp>
      <p:pic>
        <p:nvPicPr>
          <p:cNvPr id="3" name="Picture 2" descr="http://pic.90sjimg.com/design/00/07/85/23/5901e808ea56f.png!/fw/282/quality/90/unsharp/true/compress/true/canvas/282x256a0a0/cvscolor/FFFFFFFF"/>
          <p:cNvPicPr>
            <a:picLocks noChangeAspect="1" noChangeArrowheads="1"/>
          </p:cNvPicPr>
          <p:nvPr/>
        </p:nvPicPr>
        <p:blipFill>
          <a:blip r:embed="rId3" cstate="print"/>
          <a:srcRect/>
          <a:stretch>
            <a:fillRect/>
          </a:stretch>
        </p:blipFill>
        <p:spPr bwMode="auto">
          <a:xfrm>
            <a:off x="8438732" y="0"/>
            <a:ext cx="705268" cy="640243"/>
          </a:xfrm>
          <a:prstGeom prst="rect">
            <a:avLst/>
          </a:prstGeom>
          <a:noFill/>
        </p:spPr>
      </p:pic>
      <p:sp>
        <p:nvSpPr>
          <p:cNvPr id="4" name="矩形 3"/>
          <p:cNvSpPr/>
          <p:nvPr/>
        </p:nvSpPr>
        <p:spPr>
          <a:xfrm>
            <a:off x="1201341" y="1143139"/>
            <a:ext cx="6768752" cy="605294"/>
          </a:xfrm>
          <a:prstGeom prst="rect">
            <a:avLst/>
          </a:prstGeom>
        </p:spPr>
        <p:txBody>
          <a:bodyPr wrap="square">
            <a:spAutoFit/>
          </a:bodyPr>
          <a:lstStyle/>
          <a:p>
            <a:pPr>
              <a:lnSpc>
                <a:spcPts val="2000"/>
              </a:lnSpc>
            </a:pPr>
            <a:r>
              <a:rPr lang="en-US" altLang="zh-CN" sz="1400" dirty="0">
                <a:latin typeface="Arial" panose="020B0604020202020204" pitchFamily="34" charset="0"/>
                <a:cs typeface="Arial" panose="020B0604020202020204" pitchFamily="34" charset="0"/>
              </a:rPr>
              <a:t>Result 1: Microbiome structures differed between Hawaii 7996 and Moneymaker in </a:t>
            </a:r>
            <a:r>
              <a:rPr lang="en-US" altLang="zh-CN" sz="1400" dirty="0" err="1">
                <a:latin typeface="Arial" panose="020B0604020202020204" pitchFamily="34" charset="0"/>
                <a:cs typeface="Arial" panose="020B0604020202020204" pitchFamily="34" charset="0"/>
              </a:rPr>
              <a:t>mesocosm</a:t>
            </a:r>
            <a:r>
              <a:rPr lang="en-US" altLang="zh-CN" sz="1400" dirty="0">
                <a:latin typeface="Arial" panose="020B0604020202020204" pitchFamily="34" charset="0"/>
                <a:cs typeface="Arial" panose="020B0604020202020204" pitchFamily="34" charset="0"/>
              </a:rPr>
              <a:t> experiment and pot experiment.</a:t>
            </a:r>
            <a:endParaRPr lang="zh-CN" altLang="en-US" sz="1400" dirty="0">
              <a:latin typeface="Arial" panose="020B0604020202020204" pitchFamily="34" charset="0"/>
              <a:cs typeface="Arial" panose="020B0604020202020204" pitchFamily="34" charset="0"/>
            </a:endParaRPr>
          </a:p>
        </p:txBody>
      </p:sp>
      <p:grpSp>
        <p:nvGrpSpPr>
          <p:cNvPr id="17" name="组合 16"/>
          <p:cNvGrpSpPr/>
          <p:nvPr/>
        </p:nvGrpSpPr>
        <p:grpSpPr>
          <a:xfrm>
            <a:off x="1168574" y="2358405"/>
            <a:ext cx="6782469" cy="2053183"/>
            <a:chOff x="1168574" y="2095897"/>
            <a:chExt cx="6782469" cy="2053183"/>
          </a:xfrm>
        </p:grpSpPr>
        <p:sp>
          <p:nvSpPr>
            <p:cNvPr id="16" name="矩形 15"/>
            <p:cNvSpPr/>
            <p:nvPr/>
          </p:nvSpPr>
          <p:spPr>
            <a:xfrm>
              <a:off x="1168574" y="2095897"/>
              <a:ext cx="6768752" cy="2053183"/>
            </a:xfrm>
            <a:prstGeom prst="rect">
              <a:avLst/>
            </a:prstGeom>
            <a:solidFill>
              <a:srgbClr val="FFFFCC"/>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2291" y="2124512"/>
              <a:ext cx="6768752" cy="605294"/>
            </a:xfrm>
            <a:prstGeom prst="rect">
              <a:avLst/>
            </a:prstGeom>
          </p:spPr>
          <p:txBody>
            <a:bodyPr wrap="square">
              <a:spAutoFit/>
            </a:bodyPr>
            <a:lstStyle/>
            <a:p>
              <a:pPr>
                <a:lnSpc>
                  <a:spcPts val="2000"/>
                </a:lnSpc>
              </a:pPr>
              <a:r>
                <a:rPr lang="en-US" altLang="zh-CN" sz="1400" dirty="0">
                  <a:latin typeface="Arial" panose="020B0604020202020204" pitchFamily="34" charset="0"/>
                  <a:cs typeface="Arial" panose="020B0604020202020204" pitchFamily="34" charset="0"/>
                </a:rPr>
                <a:t>Result 2: The slope of disease progression was lower and disease severity was reduced in Moneymaker plants that grown in Hawaii 7996-grown soil.</a:t>
              </a:r>
              <a:endParaRPr lang="zh-CN" altLang="en-US" sz="1400" dirty="0">
                <a:latin typeface="Arial" panose="020B0604020202020204" pitchFamily="34" charset="0"/>
                <a:cs typeface="Arial" panose="020B0604020202020204" pitchFamily="34" charset="0"/>
              </a:endParaRPr>
            </a:p>
          </p:txBody>
        </p:sp>
        <p:sp>
          <p:nvSpPr>
            <p:cNvPr id="6" name="矩形 5"/>
            <p:cNvSpPr/>
            <p:nvPr/>
          </p:nvSpPr>
          <p:spPr>
            <a:xfrm>
              <a:off x="1182291" y="2731473"/>
              <a:ext cx="6768752" cy="861774"/>
            </a:xfrm>
            <a:prstGeom prst="rect">
              <a:avLst/>
            </a:prstGeom>
          </p:spPr>
          <p:txBody>
            <a:bodyPr wrap="square">
              <a:spAutoFit/>
            </a:bodyPr>
            <a:lstStyle/>
            <a:p>
              <a:pPr>
                <a:lnSpc>
                  <a:spcPts val="2000"/>
                </a:lnSpc>
              </a:pPr>
              <a:r>
                <a:rPr lang="en-US" altLang="zh-CN" sz="1400" dirty="0">
                  <a:latin typeface="Arial" panose="020B0604020202020204" pitchFamily="34" charset="0"/>
                  <a:cs typeface="Arial" panose="020B0604020202020204" pitchFamily="34" charset="0"/>
                </a:rPr>
                <a:t>Result 3: A hypothetical </a:t>
              </a:r>
              <a:r>
                <a:rPr lang="en-US" altLang="zh-CN" sz="1400" dirty="0" err="1">
                  <a:latin typeface="Arial" panose="020B0604020202020204" pitchFamily="34" charset="0"/>
                  <a:cs typeface="Arial" panose="020B0604020202020204" pitchFamily="34" charset="0"/>
                </a:rPr>
                <a:t>flavobacterial</a:t>
              </a:r>
              <a:r>
                <a:rPr lang="en-US" altLang="zh-CN" sz="1400" dirty="0">
                  <a:latin typeface="Arial" panose="020B0604020202020204" pitchFamily="34" charset="0"/>
                  <a:cs typeface="Arial" panose="020B0604020202020204" pitchFamily="34" charset="0"/>
                </a:rPr>
                <a:t> genome from the tomato rhizosphere, TRG1, which comprised 57 </a:t>
              </a:r>
              <a:r>
                <a:rPr lang="en-US" altLang="zh-CN" sz="1400" dirty="0" err="1">
                  <a:latin typeface="Arial" panose="020B0604020202020204" pitchFamily="34" charset="0"/>
                  <a:cs typeface="Arial" panose="020B0604020202020204" pitchFamily="34" charset="0"/>
                </a:rPr>
                <a:t>contigs</a:t>
              </a:r>
              <a:r>
                <a:rPr lang="en-US" altLang="zh-CN" sz="1400" dirty="0">
                  <a:latin typeface="Arial" panose="020B0604020202020204" pitchFamily="34" charset="0"/>
                  <a:cs typeface="Arial" panose="020B0604020202020204" pitchFamily="34" charset="0"/>
                </a:rPr>
                <a:t> and was 4.11 Mb without </a:t>
              </a:r>
              <a:r>
                <a:rPr lang="en-US" altLang="zh-CN" sz="1400" dirty="0" err="1">
                  <a:latin typeface="Arial" panose="020B0604020202020204" pitchFamily="34" charset="0"/>
                  <a:cs typeface="Arial" panose="020B0604020202020204" pitchFamily="34" charset="0"/>
                </a:rPr>
                <a:t>rRNA</a:t>
              </a:r>
              <a:r>
                <a:rPr lang="en-US" altLang="zh-CN" sz="1400" dirty="0">
                  <a:latin typeface="Arial" panose="020B0604020202020204" pitchFamily="34" charset="0"/>
                  <a:cs typeface="Arial" panose="020B0604020202020204" pitchFamily="34" charset="0"/>
                </a:rPr>
                <a:t> </a:t>
              </a:r>
              <a:r>
                <a:rPr lang="en-US" altLang="zh-CN" sz="1400" dirty="0" err="1">
                  <a:latin typeface="Arial" panose="020B0604020202020204" pitchFamily="34" charset="0"/>
                  <a:cs typeface="Arial" panose="020B0604020202020204" pitchFamily="34" charset="0"/>
                </a:rPr>
                <a:t>operons</a:t>
              </a:r>
              <a:r>
                <a:rPr lang="en-US" altLang="zh-CN" sz="1400" dirty="0">
                  <a:latin typeface="Arial" panose="020B0604020202020204" pitchFamily="34" charset="0"/>
                  <a:cs typeface="Arial" panose="020B0604020202020204" pitchFamily="34" charset="0"/>
                </a:rPr>
                <a:t> was reconstructed.</a:t>
              </a:r>
              <a:endParaRPr lang="zh-CN" altLang="en-US" sz="1400" dirty="0">
                <a:latin typeface="Arial" panose="020B0604020202020204" pitchFamily="34" charset="0"/>
                <a:cs typeface="Arial" panose="020B0604020202020204" pitchFamily="34" charset="0"/>
              </a:endParaRPr>
            </a:p>
          </p:txBody>
        </p:sp>
        <p:sp>
          <p:nvSpPr>
            <p:cNvPr id="7" name="矩形 6"/>
            <p:cNvSpPr/>
            <p:nvPr/>
          </p:nvSpPr>
          <p:spPr>
            <a:xfrm>
              <a:off x="1182291" y="3492664"/>
              <a:ext cx="6768752" cy="605294"/>
            </a:xfrm>
            <a:prstGeom prst="rect">
              <a:avLst/>
            </a:prstGeom>
          </p:spPr>
          <p:txBody>
            <a:bodyPr wrap="square">
              <a:spAutoFit/>
            </a:bodyPr>
            <a:lstStyle/>
            <a:p>
              <a:pPr>
                <a:lnSpc>
                  <a:spcPts val="2000"/>
                </a:lnSpc>
              </a:pPr>
              <a:r>
                <a:rPr lang="en-US" altLang="zh-CN" sz="1400" dirty="0">
                  <a:latin typeface="Arial" panose="020B0604020202020204" pitchFamily="34" charset="0"/>
                  <a:cs typeface="Arial" panose="020B0604020202020204" pitchFamily="34" charset="0"/>
                </a:rPr>
                <a:t>Result 4: TRM1, the presumptive uncultured microbe combining TRG1 sequence information and metadata from the </a:t>
              </a:r>
              <a:r>
                <a:rPr lang="en-US" altLang="zh-CN" sz="1400" dirty="0" err="1">
                  <a:latin typeface="Arial" panose="020B0604020202020204" pitchFamily="34" charset="0"/>
                  <a:cs typeface="Arial" panose="020B0604020202020204" pitchFamily="34" charset="0"/>
                </a:rPr>
                <a:t>mesocosm</a:t>
              </a:r>
              <a:r>
                <a:rPr lang="en-US" altLang="zh-CN" sz="1400" dirty="0">
                  <a:latin typeface="Arial" panose="020B0604020202020204" pitchFamily="34" charset="0"/>
                  <a:cs typeface="Arial" panose="020B0604020202020204" pitchFamily="34" charset="0"/>
                </a:rPr>
                <a:t> experiment was cultivated.</a:t>
              </a:r>
              <a:endParaRPr lang="zh-CN" altLang="en-US" sz="1400" dirty="0">
                <a:latin typeface="Arial" panose="020B0604020202020204" pitchFamily="34" charset="0"/>
                <a:cs typeface="Arial" panose="020B0604020202020204" pitchFamily="34" charset="0"/>
              </a:endParaRPr>
            </a:p>
          </p:txBody>
        </p:sp>
      </p:grpSp>
      <p:sp>
        <p:nvSpPr>
          <p:cNvPr id="8" name="矩形 7"/>
          <p:cNvSpPr/>
          <p:nvPr/>
        </p:nvSpPr>
        <p:spPr>
          <a:xfrm>
            <a:off x="1197149" y="4983460"/>
            <a:ext cx="6768752" cy="605294"/>
          </a:xfrm>
          <a:prstGeom prst="rect">
            <a:avLst/>
          </a:prstGeom>
        </p:spPr>
        <p:txBody>
          <a:bodyPr wrap="square">
            <a:spAutoFit/>
          </a:bodyPr>
          <a:lstStyle/>
          <a:p>
            <a:pPr>
              <a:lnSpc>
                <a:spcPts val="2000"/>
              </a:lnSpc>
            </a:pPr>
            <a:r>
              <a:rPr lang="en-US" altLang="zh-CN" sz="1400" dirty="0">
                <a:latin typeface="Arial" panose="020B0604020202020204" pitchFamily="34" charset="0"/>
                <a:cs typeface="Arial" panose="020B0604020202020204" pitchFamily="34" charset="0"/>
              </a:rPr>
              <a:t>Result 5: Application of TRM1-10 at approximately 2×10</a:t>
            </a:r>
            <a:r>
              <a:rPr lang="en-US" altLang="zh-CN" sz="1400" baseline="30000" dirty="0">
                <a:latin typeface="Arial" panose="020B0604020202020204" pitchFamily="34" charset="0"/>
                <a:cs typeface="Arial" panose="020B0604020202020204" pitchFamily="34" charset="0"/>
              </a:rPr>
              <a:t>8</a:t>
            </a:r>
            <a:r>
              <a:rPr lang="en-US" altLang="zh-CN" sz="1400" dirty="0">
                <a:latin typeface="Arial" panose="020B0604020202020204" pitchFamily="34" charset="0"/>
                <a:cs typeface="Arial" panose="020B0604020202020204" pitchFamily="34" charset="0"/>
              </a:rPr>
              <a:t> CFU/g of soil significantly suppress wilt symptoms.</a:t>
            </a:r>
            <a:endParaRPr lang="zh-CN" altLang="en-US" sz="1400" dirty="0">
              <a:latin typeface="Arial" panose="020B0604020202020204" pitchFamily="34" charset="0"/>
              <a:cs typeface="Arial" panose="020B0604020202020204" pitchFamily="34" charset="0"/>
            </a:endParaRPr>
          </a:p>
        </p:txBody>
      </p:sp>
      <p:sp>
        <p:nvSpPr>
          <p:cNvPr id="9" name="矩形 8"/>
          <p:cNvSpPr/>
          <p:nvPr/>
        </p:nvSpPr>
        <p:spPr>
          <a:xfrm>
            <a:off x="1197148" y="5559524"/>
            <a:ext cx="6759227" cy="605294"/>
          </a:xfrm>
          <a:prstGeom prst="rect">
            <a:avLst/>
          </a:prstGeom>
        </p:spPr>
        <p:txBody>
          <a:bodyPr wrap="square">
            <a:spAutoFit/>
          </a:bodyPr>
          <a:lstStyle/>
          <a:p>
            <a:pPr>
              <a:lnSpc>
                <a:spcPts val="2000"/>
              </a:lnSpc>
            </a:pPr>
            <a:r>
              <a:rPr lang="en-US" altLang="zh-CN" sz="1400" dirty="0">
                <a:latin typeface="Arial" panose="020B0604020202020204" pitchFamily="34" charset="0"/>
                <a:cs typeface="Arial" panose="020B0604020202020204" pitchFamily="34" charset="0"/>
              </a:rPr>
              <a:t>Result 6: Population dynamics of TRM1-10 and </a:t>
            </a:r>
            <a:r>
              <a:rPr lang="en-US" altLang="zh-CN" sz="1400" i="1" dirty="0">
                <a:latin typeface="Arial" panose="020B0604020202020204" pitchFamily="34" charset="0"/>
                <a:cs typeface="Arial" panose="020B0604020202020204" pitchFamily="34" charset="0"/>
              </a:rPr>
              <a:t>R. </a:t>
            </a:r>
            <a:r>
              <a:rPr lang="en-US" altLang="zh-CN" sz="1400" i="1" dirty="0" err="1">
                <a:latin typeface="Arial" panose="020B0604020202020204" pitchFamily="34" charset="0"/>
                <a:cs typeface="Arial" panose="020B0604020202020204" pitchFamily="34" charset="0"/>
              </a:rPr>
              <a:t>solanacearum</a:t>
            </a:r>
            <a:r>
              <a:rPr lang="en-US" altLang="zh-CN" sz="1400" i="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in plants grown in sterile horticultural nursery soil.</a:t>
            </a:r>
            <a:endParaRPr lang="zh-CN" altLang="en-US" sz="1400" dirty="0">
              <a:latin typeface="Arial" panose="020B0604020202020204" pitchFamily="34" charset="0"/>
              <a:cs typeface="Arial" panose="020B0604020202020204" pitchFamily="34" charset="0"/>
            </a:endParaRPr>
          </a:p>
        </p:txBody>
      </p:sp>
      <p:sp>
        <p:nvSpPr>
          <p:cNvPr id="10" name="TextBox 9"/>
          <p:cNvSpPr txBox="1"/>
          <p:nvPr/>
        </p:nvSpPr>
        <p:spPr>
          <a:xfrm>
            <a:off x="1053133" y="740554"/>
            <a:ext cx="2088232" cy="338554"/>
          </a:xfrm>
          <a:prstGeom prst="rect">
            <a:avLst/>
          </a:prstGeom>
          <a:noFill/>
        </p:spPr>
        <p:txBody>
          <a:bodyPr wrap="square" rtlCol="0">
            <a:spAutoFit/>
          </a:bodyPr>
          <a:lstStyle/>
          <a:p>
            <a:pPr algn="ctr"/>
            <a:r>
              <a:rPr lang="zh-CN" altLang="en-US" sz="1600" b="1" dirty="0"/>
              <a:t>第一步：寻找差异菌</a:t>
            </a:r>
          </a:p>
        </p:txBody>
      </p:sp>
      <p:sp>
        <p:nvSpPr>
          <p:cNvPr id="11" name="TextBox 10"/>
          <p:cNvSpPr txBox="1"/>
          <p:nvPr/>
        </p:nvSpPr>
        <p:spPr>
          <a:xfrm>
            <a:off x="846634" y="1987124"/>
            <a:ext cx="2520280" cy="338554"/>
          </a:xfrm>
          <a:prstGeom prst="rect">
            <a:avLst/>
          </a:prstGeom>
          <a:noFill/>
        </p:spPr>
        <p:txBody>
          <a:bodyPr wrap="square" rtlCol="0">
            <a:spAutoFit/>
          </a:bodyPr>
          <a:lstStyle/>
          <a:p>
            <a:pPr algn="ctr"/>
            <a:r>
              <a:rPr lang="zh-CN" altLang="en-US" sz="1600" b="1" dirty="0"/>
              <a:t>第二步：培养差异菌</a:t>
            </a:r>
          </a:p>
        </p:txBody>
      </p:sp>
      <p:sp>
        <p:nvSpPr>
          <p:cNvPr id="12" name="TextBox 11"/>
          <p:cNvSpPr txBox="1"/>
          <p:nvPr/>
        </p:nvSpPr>
        <p:spPr>
          <a:xfrm>
            <a:off x="1111424" y="4613895"/>
            <a:ext cx="2448272" cy="338554"/>
          </a:xfrm>
          <a:prstGeom prst="rect">
            <a:avLst/>
          </a:prstGeom>
          <a:noFill/>
        </p:spPr>
        <p:txBody>
          <a:bodyPr wrap="square" rtlCol="0">
            <a:spAutoFit/>
          </a:bodyPr>
          <a:lstStyle/>
          <a:p>
            <a:pPr algn="ctr"/>
            <a:r>
              <a:rPr lang="zh-CN" altLang="en-US" sz="1600" b="1" dirty="0"/>
              <a:t>第三步：验证差异菌功能</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1758" y="112955"/>
            <a:ext cx="2232248" cy="523220"/>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Discussion</a:t>
            </a:r>
          </a:p>
        </p:txBody>
      </p:sp>
      <p:sp>
        <p:nvSpPr>
          <p:cNvPr id="3" name="矩形 2"/>
          <p:cNvSpPr/>
          <p:nvPr/>
        </p:nvSpPr>
        <p:spPr>
          <a:xfrm>
            <a:off x="803201" y="774229"/>
            <a:ext cx="7632848" cy="3970318"/>
          </a:xfrm>
          <a:prstGeom prst="rect">
            <a:avLst/>
          </a:prstGeom>
        </p:spPr>
        <p:txBody>
          <a:bodyPr wrap="square">
            <a:spAutoFit/>
          </a:bodyPr>
          <a:lstStyle/>
          <a:p>
            <a:pPr>
              <a:lnSpc>
                <a:spcPct val="150000"/>
              </a:lnSpc>
            </a:pPr>
            <a:r>
              <a:rPr lang="en-US" altLang="zh-CN" sz="1400" dirty="0">
                <a:latin typeface="Arial" panose="020B0604020202020204" pitchFamily="34" charset="0"/>
                <a:ea typeface="华文仿宋" pitchFamily="2" charset="-122"/>
                <a:cs typeface="Arial" panose="020B0604020202020204" pitchFamily="34" charset="0"/>
              </a:rPr>
              <a:t>1.We only carried out one </a:t>
            </a:r>
            <a:r>
              <a:rPr lang="en-US" altLang="zh-CN" sz="1400" dirty="0" err="1">
                <a:latin typeface="Arial" panose="020B0604020202020204" pitchFamily="34" charset="0"/>
                <a:ea typeface="华文仿宋" pitchFamily="2" charset="-122"/>
                <a:cs typeface="Arial" panose="020B0604020202020204" pitchFamily="34" charset="0"/>
              </a:rPr>
              <a:t>mesocosm</a:t>
            </a:r>
            <a:r>
              <a:rPr lang="en-US" altLang="zh-CN" sz="1400" dirty="0">
                <a:latin typeface="Arial" panose="020B0604020202020204" pitchFamily="34" charset="0"/>
                <a:ea typeface="华文仿宋" pitchFamily="2" charset="-122"/>
                <a:cs typeface="Arial" panose="020B0604020202020204" pitchFamily="34" charset="0"/>
              </a:rPr>
              <a:t> experiment and one pot experiment with five technical replications. </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（重复性，</a:t>
            </a:r>
            <a:r>
              <a:rPr lang="en-US" altLang="zh-CN" sz="1400" b="1" dirty="0">
                <a:solidFill>
                  <a:srgbClr val="C00000"/>
                </a:solidFill>
                <a:latin typeface="Arial" panose="020B0604020202020204" pitchFamily="34" charset="0"/>
                <a:ea typeface="华文仿宋" pitchFamily="2" charset="-122"/>
                <a:cs typeface="Arial" panose="020B0604020202020204" pitchFamily="34" charset="0"/>
              </a:rPr>
              <a:t>replication</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a:t>
            </a:r>
            <a:endParaRPr lang="en-US" altLang="zh-CN" sz="1400" b="1" dirty="0">
              <a:solidFill>
                <a:srgbClr val="C00000"/>
              </a:solidFill>
              <a:latin typeface="Arial" panose="020B0604020202020204" pitchFamily="34" charset="0"/>
              <a:ea typeface="华文仿宋" pitchFamily="2" charset="-122"/>
              <a:cs typeface="Arial" panose="020B0604020202020204" pitchFamily="34" charset="0"/>
            </a:endParaRPr>
          </a:p>
          <a:p>
            <a:pPr>
              <a:lnSpc>
                <a:spcPct val="150000"/>
              </a:lnSpc>
            </a:pPr>
            <a:r>
              <a:rPr lang="en-US" altLang="zh-CN" sz="1400" dirty="0">
                <a:latin typeface="Arial" panose="020B0604020202020204" pitchFamily="34" charset="0"/>
                <a:ea typeface="华文仿宋" pitchFamily="2" charset="-122"/>
                <a:cs typeface="Arial" panose="020B0604020202020204" pitchFamily="34" charset="0"/>
              </a:rPr>
              <a:t>2.Soils are heterogeneous and it is not clear whether similar bacterial species would be present in different soils. </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（普遍性，</a:t>
            </a:r>
            <a:r>
              <a:rPr lang="en-US" altLang="zh-CN" sz="1400" b="1" dirty="0">
                <a:solidFill>
                  <a:srgbClr val="C00000"/>
                </a:solidFill>
                <a:latin typeface="Arial" panose="020B0604020202020204" pitchFamily="34" charset="0"/>
                <a:ea typeface="华文仿宋" pitchFamily="2" charset="-122"/>
              </a:rPr>
              <a:t> </a:t>
            </a:r>
            <a:r>
              <a:rPr lang="en-US" altLang="zh-CN" sz="1400" b="1" dirty="0" err="1">
                <a:solidFill>
                  <a:srgbClr val="C00000"/>
                </a:solidFill>
                <a:latin typeface="Arial" panose="020B0604020202020204" pitchFamily="34" charset="0"/>
                <a:ea typeface="华文仿宋" pitchFamily="2" charset="-122"/>
              </a:rPr>
              <a:t>generalizable</a:t>
            </a:r>
            <a:r>
              <a:rPr lang="en-US" altLang="zh-CN" sz="1400" b="1" dirty="0">
                <a:solidFill>
                  <a:srgbClr val="C00000"/>
                </a:solidFill>
                <a:latin typeface="Arial" panose="020B0604020202020204" pitchFamily="34" charset="0"/>
                <a:ea typeface="华文仿宋" pitchFamily="2" charset="-122"/>
              </a:rPr>
              <a:t> </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a:t>
            </a:r>
            <a:endParaRPr lang="en-US" altLang="zh-CN" sz="1400" b="1" dirty="0">
              <a:solidFill>
                <a:srgbClr val="C00000"/>
              </a:solidFill>
              <a:latin typeface="Arial" panose="020B0604020202020204" pitchFamily="34" charset="0"/>
              <a:ea typeface="华文仿宋" pitchFamily="2" charset="-122"/>
              <a:cs typeface="Arial" panose="020B0604020202020204" pitchFamily="34" charset="0"/>
            </a:endParaRPr>
          </a:p>
          <a:p>
            <a:pPr>
              <a:lnSpc>
                <a:spcPct val="150000"/>
              </a:lnSpc>
            </a:pPr>
            <a:r>
              <a:rPr lang="en-US" altLang="zh-CN" sz="1400" dirty="0">
                <a:latin typeface="Arial" panose="020B0604020202020204" pitchFamily="34" charset="0"/>
                <a:ea typeface="华文仿宋" pitchFamily="2" charset="-122"/>
                <a:cs typeface="Arial" panose="020B0604020202020204" pitchFamily="34" charset="0"/>
              </a:rPr>
              <a:t>3. The biochemical or molecular bases for rhizosphere assemblage of </a:t>
            </a:r>
            <a:r>
              <a:rPr lang="en-US" altLang="zh-CN" sz="1400" dirty="0" err="1">
                <a:latin typeface="Arial" panose="020B0604020202020204" pitchFamily="34" charset="0"/>
                <a:ea typeface="华文仿宋" pitchFamily="2" charset="-122"/>
                <a:cs typeface="Arial" panose="020B0604020202020204" pitchFamily="34" charset="0"/>
              </a:rPr>
              <a:t>microbiota</a:t>
            </a:r>
            <a:r>
              <a:rPr lang="en-US" altLang="zh-CN" sz="1400" dirty="0">
                <a:latin typeface="Arial" panose="020B0604020202020204" pitchFamily="34" charset="0"/>
                <a:ea typeface="华文仿宋" pitchFamily="2" charset="-122"/>
                <a:cs typeface="Arial" panose="020B0604020202020204" pitchFamily="34" charset="0"/>
              </a:rPr>
              <a:t> in these cultivars has not been studied.</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（宿主调控基因，</a:t>
            </a:r>
            <a:r>
              <a:rPr lang="en-US" altLang="zh-CN" sz="1400" b="1" dirty="0">
                <a:solidFill>
                  <a:srgbClr val="C00000"/>
                </a:solidFill>
                <a:latin typeface="Arial" panose="020B0604020202020204" pitchFamily="34" charset="0"/>
                <a:ea typeface="华文仿宋" pitchFamily="2" charset="-122"/>
                <a:cs typeface="Arial" panose="020B0604020202020204" pitchFamily="34" charset="0"/>
              </a:rPr>
              <a:t>one or more quantitative trait loci</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a:t>
            </a:r>
            <a:endParaRPr lang="en-US" altLang="zh-CN" sz="1400" b="1" dirty="0">
              <a:solidFill>
                <a:srgbClr val="C00000"/>
              </a:solidFill>
              <a:latin typeface="Arial" panose="020B0604020202020204" pitchFamily="34" charset="0"/>
              <a:ea typeface="华文仿宋" pitchFamily="2" charset="-122"/>
              <a:cs typeface="Arial" panose="020B0604020202020204" pitchFamily="34" charset="0"/>
            </a:endParaRPr>
          </a:p>
          <a:p>
            <a:pPr>
              <a:lnSpc>
                <a:spcPct val="150000"/>
              </a:lnSpc>
            </a:pPr>
            <a:r>
              <a:rPr lang="en-US" altLang="zh-CN" sz="1400" dirty="0">
                <a:latin typeface="Arial" panose="020B0604020202020204" pitchFamily="34" charset="0"/>
                <a:ea typeface="华文仿宋" pitchFamily="2" charset="-122"/>
                <a:cs typeface="Arial" panose="020B0604020202020204" pitchFamily="34" charset="0"/>
              </a:rPr>
              <a:t>4. The uptake of </a:t>
            </a:r>
            <a:r>
              <a:rPr lang="en-US" altLang="zh-CN" sz="1400" dirty="0" err="1">
                <a:latin typeface="Arial" panose="020B0604020202020204" pitchFamily="34" charset="0"/>
                <a:ea typeface="华文仿宋" pitchFamily="2" charset="-122"/>
                <a:cs typeface="Arial" panose="020B0604020202020204" pitchFamily="34" charset="0"/>
              </a:rPr>
              <a:t>monosaccharides</a:t>
            </a:r>
            <a:r>
              <a:rPr lang="en-US" altLang="zh-CN" sz="1400" dirty="0">
                <a:latin typeface="Arial" panose="020B0604020202020204" pitchFamily="34" charset="0"/>
                <a:ea typeface="华文仿宋" pitchFamily="2" charset="-122"/>
                <a:cs typeface="Arial" panose="020B0604020202020204" pitchFamily="34" charset="0"/>
              </a:rPr>
              <a:t> by TRM1 reduces the availability of sugars to which </a:t>
            </a:r>
            <a:r>
              <a:rPr lang="en-US" altLang="zh-CN" sz="1400" i="1" dirty="0">
                <a:latin typeface="Arial" panose="020B0604020202020204" pitchFamily="34" charset="0"/>
                <a:ea typeface="华文仿宋" pitchFamily="2" charset="-122"/>
                <a:cs typeface="Arial" panose="020B0604020202020204" pitchFamily="34" charset="0"/>
              </a:rPr>
              <a:t>R. </a:t>
            </a:r>
            <a:r>
              <a:rPr lang="en-US" altLang="zh-CN" sz="1400" i="1" dirty="0" err="1">
                <a:latin typeface="Arial" panose="020B0604020202020204" pitchFamily="34" charset="0"/>
                <a:ea typeface="华文仿宋" pitchFamily="2" charset="-122"/>
                <a:cs typeface="Arial" panose="020B0604020202020204" pitchFamily="34" charset="0"/>
              </a:rPr>
              <a:t>solanacearum</a:t>
            </a:r>
            <a:r>
              <a:rPr lang="en-US" altLang="zh-CN" sz="1400" i="1" dirty="0">
                <a:latin typeface="Arial" panose="020B0604020202020204" pitchFamily="34" charset="0"/>
                <a:ea typeface="华文仿宋" pitchFamily="2" charset="-122"/>
                <a:cs typeface="Arial" panose="020B0604020202020204" pitchFamily="34" charset="0"/>
              </a:rPr>
              <a:t> </a:t>
            </a:r>
            <a:r>
              <a:rPr lang="en-US" altLang="zh-CN" sz="1400" i="1" dirty="0" err="1">
                <a:latin typeface="Arial" panose="020B0604020202020204" pitchFamily="34" charset="0"/>
                <a:ea typeface="华文仿宋" pitchFamily="2" charset="-122"/>
                <a:cs typeface="Arial" panose="020B0604020202020204" pitchFamily="34" charset="0"/>
              </a:rPr>
              <a:t>lectin</a:t>
            </a:r>
            <a:r>
              <a:rPr lang="en-US" altLang="zh-CN" sz="1400" i="1" dirty="0">
                <a:latin typeface="Arial" panose="020B0604020202020204" pitchFamily="34" charset="0"/>
                <a:ea typeface="华文仿宋" pitchFamily="2" charset="-122"/>
                <a:cs typeface="Arial" panose="020B0604020202020204" pitchFamily="34" charset="0"/>
              </a:rPr>
              <a:t> </a:t>
            </a:r>
            <a:r>
              <a:rPr lang="en-US" altLang="zh-CN" sz="1400" dirty="0">
                <a:latin typeface="Arial" panose="020B0604020202020204" pitchFamily="34" charset="0"/>
                <a:ea typeface="华文仿宋" pitchFamily="2" charset="-122"/>
                <a:cs typeface="Arial" panose="020B0604020202020204" pitchFamily="34" charset="0"/>
              </a:rPr>
              <a:t>binds and thereby reduces infection.</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（抗病机理，</a:t>
            </a:r>
            <a:r>
              <a:rPr lang="en-US" altLang="zh-CN" sz="1400" b="1" dirty="0">
                <a:solidFill>
                  <a:srgbClr val="C00000"/>
                </a:solidFill>
                <a:latin typeface="Arial" panose="020B0604020202020204" pitchFamily="34" charset="0"/>
                <a:ea typeface="华文仿宋" pitchFamily="2" charset="-122"/>
              </a:rPr>
              <a:t> bacteria metabolism and functions </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a:t>
            </a:r>
            <a:endParaRPr lang="en-US" altLang="zh-CN" sz="1400" b="1" dirty="0">
              <a:solidFill>
                <a:srgbClr val="C00000"/>
              </a:solidFill>
              <a:latin typeface="Arial" panose="020B0604020202020204" pitchFamily="34" charset="0"/>
              <a:ea typeface="华文仿宋" pitchFamily="2" charset="-122"/>
              <a:cs typeface="Arial" panose="020B0604020202020204" pitchFamily="34" charset="0"/>
            </a:endParaRPr>
          </a:p>
          <a:p>
            <a:pPr>
              <a:lnSpc>
                <a:spcPct val="150000"/>
              </a:lnSpc>
            </a:pPr>
            <a:r>
              <a:rPr lang="en-US" altLang="zh-CN" sz="1400" dirty="0">
                <a:latin typeface="Arial" panose="020B0604020202020204" pitchFamily="34" charset="0"/>
                <a:ea typeface="华文仿宋" pitchFamily="2" charset="-122"/>
                <a:cs typeface="Arial" panose="020B0604020202020204" pitchFamily="34" charset="0"/>
              </a:rPr>
              <a:t>5. It is possible that TRM1 comprises a collection of closely related strains, such as TRM1-1–TRM1-22. </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（益生菌，</a:t>
            </a:r>
            <a:r>
              <a:rPr lang="en-US" altLang="zh-CN" sz="1400" b="1" dirty="0">
                <a:solidFill>
                  <a:srgbClr val="C00000"/>
                </a:solidFill>
                <a:latin typeface="Arial" panose="020B0604020202020204" pitchFamily="34" charset="0"/>
                <a:ea typeface="华文仿宋" pitchFamily="2" charset="-122"/>
                <a:cs typeface="Arial" panose="020B0604020202020204" pitchFamily="34" charset="0"/>
              </a:rPr>
              <a:t>more bacteria</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a:t>
            </a:r>
            <a:endParaRPr lang="en-US" altLang="zh-CN" sz="1400" b="1" dirty="0">
              <a:solidFill>
                <a:srgbClr val="C00000"/>
              </a:solidFill>
              <a:latin typeface="Arial" panose="020B0604020202020204" pitchFamily="34" charset="0"/>
              <a:ea typeface="华文仿宋" pitchFamily="2" charset="-122"/>
              <a:cs typeface="Arial" panose="020B0604020202020204" pitchFamily="34" charset="0"/>
            </a:endParaRPr>
          </a:p>
          <a:p>
            <a:pPr>
              <a:lnSpc>
                <a:spcPct val="150000"/>
              </a:lnSpc>
            </a:pPr>
            <a:r>
              <a:rPr lang="en-US" altLang="zh-CN" sz="1400" dirty="0">
                <a:latin typeface="Arial" panose="020B0604020202020204" pitchFamily="34" charset="0"/>
                <a:ea typeface="华文仿宋" pitchFamily="2" charset="-122"/>
                <a:cs typeface="Arial" panose="020B0604020202020204" pitchFamily="34" charset="0"/>
              </a:rPr>
              <a:t>6. The rhizosphere </a:t>
            </a:r>
            <a:r>
              <a:rPr lang="en-US" altLang="zh-CN" sz="1400" dirty="0" err="1">
                <a:latin typeface="Arial" panose="020B0604020202020204" pitchFamily="34" charset="0"/>
                <a:ea typeface="华文仿宋" pitchFamily="2" charset="-122"/>
                <a:cs typeface="Arial" panose="020B0604020202020204" pitchFamily="34" charset="0"/>
              </a:rPr>
              <a:t>microbiota</a:t>
            </a:r>
            <a:r>
              <a:rPr lang="en-US" altLang="zh-CN" sz="1400" dirty="0">
                <a:latin typeface="Arial" panose="020B0604020202020204" pitchFamily="34" charset="0"/>
                <a:ea typeface="华文仿宋" pitchFamily="2" charset="-122"/>
                <a:cs typeface="Arial" panose="020B0604020202020204" pitchFamily="34" charset="0"/>
              </a:rPr>
              <a:t> may have a </a:t>
            </a:r>
            <a:r>
              <a:rPr lang="en-US" altLang="zh-CN" sz="1400" dirty="0" err="1">
                <a:latin typeface="Arial" panose="020B0604020202020204" pitchFamily="34" charset="0"/>
                <a:ea typeface="华文仿宋" pitchFamily="2" charset="-122"/>
                <a:cs typeface="Arial" panose="020B0604020202020204" pitchFamily="34" charset="0"/>
              </a:rPr>
              <a:t>probiotic</a:t>
            </a:r>
            <a:r>
              <a:rPr lang="en-US" altLang="zh-CN" sz="1400" dirty="0">
                <a:latin typeface="Arial" panose="020B0604020202020204" pitchFamily="34" charset="0"/>
                <a:ea typeface="华文仿宋" pitchFamily="2" charset="-122"/>
                <a:cs typeface="Arial" panose="020B0604020202020204" pitchFamily="34" charset="0"/>
              </a:rPr>
              <a:t> effect on plant functions. </a:t>
            </a:r>
            <a:r>
              <a:rPr lang="zh-CN" altLang="en-US" sz="1400" b="1" dirty="0">
                <a:solidFill>
                  <a:srgbClr val="C00000"/>
                </a:solidFill>
                <a:latin typeface="Arial" panose="020B0604020202020204" pitchFamily="34" charset="0"/>
                <a:ea typeface="华文仿宋" pitchFamily="2" charset="-122"/>
                <a:cs typeface="Arial" panose="020B0604020202020204" pitchFamily="34" charset="0"/>
              </a:rPr>
              <a:t>（根际的重要性）</a:t>
            </a:r>
            <a:endParaRPr lang="en-US" altLang="zh-CN" sz="1400" b="1" dirty="0">
              <a:solidFill>
                <a:srgbClr val="C00000"/>
              </a:solidFill>
              <a:latin typeface="Arial" panose="020B0604020202020204" pitchFamily="34" charset="0"/>
              <a:ea typeface="华文仿宋" pitchFamily="2" charset="-122"/>
              <a:cs typeface="Arial" panose="020B0604020202020204" pitchFamily="34" charset="0"/>
            </a:endParaRPr>
          </a:p>
        </p:txBody>
      </p:sp>
      <p:pic>
        <p:nvPicPr>
          <p:cNvPr id="6" name="Picture 6" descr="http://pic31.huitu.com/res/20150526/416956_20150526110601555200_1.jpg"/>
          <p:cNvPicPr>
            <a:picLocks noChangeAspect="1" noChangeArrowheads="1"/>
          </p:cNvPicPr>
          <p:nvPr/>
        </p:nvPicPr>
        <p:blipFill>
          <a:blip r:embed="rId3" cstate="print"/>
          <a:srcRect l="12600" t="12193" r="11801" b="3672"/>
          <a:stretch>
            <a:fillRect/>
          </a:stretch>
        </p:blipFill>
        <p:spPr bwMode="auto">
          <a:xfrm>
            <a:off x="7848871" y="5492231"/>
            <a:ext cx="1187625" cy="136576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32040" y="2879358"/>
            <a:ext cx="3960440" cy="246221"/>
          </a:xfrm>
          <a:prstGeom prst="rect">
            <a:avLst/>
          </a:prstGeom>
        </p:spPr>
        <p:txBody>
          <a:bodyPr wrap="square">
            <a:spAutoFit/>
          </a:bodyPr>
          <a:lstStyle/>
          <a:p>
            <a:r>
              <a:rPr lang="en-US" altLang="zh-CN" sz="1000" dirty="0">
                <a:latin typeface="Arial" panose="020B0604020202020204" pitchFamily="34" charset="0"/>
                <a:cs typeface="Arial" panose="020B0604020202020204" pitchFamily="34" charset="0"/>
              </a:rPr>
              <a:t>https://yonsei.pure.elsevier.com/en/persons/jihyun-f-kim/clippings/</a:t>
            </a:r>
            <a:endParaRPr lang="zh-CN" altLang="en-US" sz="1000" dirty="0">
              <a:latin typeface="Arial" panose="020B0604020202020204" pitchFamily="34" charset="0"/>
              <a:cs typeface="Arial" panose="020B0604020202020204" pitchFamily="34" charset="0"/>
            </a:endParaRPr>
          </a:p>
        </p:txBody>
      </p:sp>
      <p:sp>
        <p:nvSpPr>
          <p:cNvPr id="3" name="矩形 2"/>
          <p:cNvSpPr/>
          <p:nvPr/>
        </p:nvSpPr>
        <p:spPr>
          <a:xfrm>
            <a:off x="3059832" y="97468"/>
            <a:ext cx="3226653" cy="523220"/>
          </a:xfrm>
          <a:prstGeom prst="rect">
            <a:avLst/>
          </a:prstGeom>
        </p:spPr>
        <p:txBody>
          <a:bodyPr wrap="none">
            <a:spAutoFit/>
          </a:bodyPr>
          <a:lstStyle/>
          <a:p>
            <a:r>
              <a:rPr lang="en-US" altLang="zh-CN" sz="2800" b="1" dirty="0">
                <a:latin typeface="Arial" panose="020B0604020202020204" pitchFamily="34" charset="0"/>
                <a:cs typeface="Arial" panose="020B0604020202020204" pitchFamily="34" charset="0"/>
              </a:rPr>
              <a:t>About The Author</a:t>
            </a:r>
            <a:endParaRPr lang="zh-CN" altLang="en-US" sz="2800" b="1" dirty="0">
              <a:latin typeface="Arial" panose="020B0604020202020204" pitchFamily="34" charset="0"/>
              <a:cs typeface="Arial" panose="020B0604020202020204" pitchFamily="34" charset="0"/>
            </a:endParaRPr>
          </a:p>
        </p:txBody>
      </p:sp>
      <p:pic>
        <p:nvPicPr>
          <p:cNvPr id="7171" name="Picture 3" descr="C:\Users\YOYO\Desktop\01001805.jpg"/>
          <p:cNvPicPr>
            <a:picLocks noChangeAspect="1" noChangeArrowheads="1"/>
          </p:cNvPicPr>
          <p:nvPr/>
        </p:nvPicPr>
        <p:blipFill>
          <a:blip r:embed="rId3" cstate="print"/>
          <a:srcRect t="5096"/>
          <a:stretch>
            <a:fillRect/>
          </a:stretch>
        </p:blipFill>
        <p:spPr bwMode="auto">
          <a:xfrm>
            <a:off x="683568" y="1233592"/>
            <a:ext cx="1224136" cy="1549008"/>
          </a:xfrm>
          <a:prstGeom prst="rect">
            <a:avLst/>
          </a:prstGeom>
          <a:noFill/>
        </p:spPr>
      </p:pic>
      <p:sp>
        <p:nvSpPr>
          <p:cNvPr id="6" name="矩形 5"/>
          <p:cNvSpPr/>
          <p:nvPr/>
        </p:nvSpPr>
        <p:spPr>
          <a:xfrm>
            <a:off x="2267744" y="1101805"/>
            <a:ext cx="6192688" cy="846386"/>
          </a:xfrm>
          <a:prstGeom prst="rect">
            <a:avLst/>
          </a:prstGeom>
        </p:spPr>
        <p:txBody>
          <a:bodyPr wrap="square">
            <a:spAutoFit/>
          </a:bodyPr>
          <a:lstStyle/>
          <a:p>
            <a:pPr>
              <a:spcAft>
                <a:spcPts val="600"/>
              </a:spcAft>
            </a:pPr>
            <a:r>
              <a:rPr lang="en-US" altLang="zh-CN" sz="1600" b="1" dirty="0" err="1">
                <a:latin typeface="Arial" panose="020B0604020202020204" pitchFamily="34" charset="0"/>
                <a:cs typeface="Arial" panose="020B0604020202020204" pitchFamily="34" charset="0"/>
              </a:rPr>
              <a:t>Jihyun</a:t>
            </a:r>
            <a:r>
              <a:rPr lang="en-US" altLang="zh-CN" sz="1600" b="1" dirty="0">
                <a:latin typeface="Arial" panose="020B0604020202020204" pitchFamily="34" charset="0"/>
                <a:cs typeface="Arial" panose="020B0604020202020204" pitchFamily="34" charset="0"/>
              </a:rPr>
              <a:t> F. Kim</a:t>
            </a:r>
          </a:p>
          <a:p>
            <a:r>
              <a:rPr lang="en-US" altLang="zh-CN" sz="1400" dirty="0" err="1">
                <a:latin typeface="Arial" panose="020B0604020202020204" pitchFamily="34" charset="0"/>
                <a:cs typeface="Arial" panose="020B0604020202020204" pitchFamily="34" charset="0"/>
              </a:rPr>
              <a:t>Yonsei</a:t>
            </a:r>
            <a:r>
              <a:rPr lang="en-US" altLang="zh-CN" sz="1400" dirty="0">
                <a:latin typeface="Arial" panose="020B0604020202020204" pitchFamily="34" charset="0"/>
                <a:cs typeface="Arial" panose="020B0604020202020204" pitchFamily="34" charset="0"/>
              </a:rPr>
              <a:t> University, Department of Systems Biology, Division of Life Sciences,</a:t>
            </a:r>
          </a:p>
          <a:p>
            <a:r>
              <a:rPr lang="en-US" altLang="zh-CN" sz="1400" dirty="0">
                <a:latin typeface="Arial" panose="020B0604020202020204" pitchFamily="34" charset="0"/>
                <a:cs typeface="Arial" panose="020B0604020202020204" pitchFamily="34" charset="0"/>
              </a:rPr>
              <a:t>Seoul, South Korea</a:t>
            </a:r>
            <a:endParaRPr lang="zh-CN" altLang="en-US" sz="1400" dirty="0">
              <a:latin typeface="Arial" panose="020B0604020202020204" pitchFamily="34" charset="0"/>
              <a:cs typeface="Arial" panose="020B0604020202020204" pitchFamily="34" charset="0"/>
            </a:endParaRPr>
          </a:p>
        </p:txBody>
      </p:sp>
      <p:pic>
        <p:nvPicPr>
          <p:cNvPr id="7173" name="Picture 5"/>
          <p:cNvPicPr>
            <a:picLocks noChangeAspect="1" noChangeArrowheads="1"/>
          </p:cNvPicPr>
          <p:nvPr/>
        </p:nvPicPr>
        <p:blipFill>
          <a:blip r:embed="rId4" cstate="print"/>
          <a:srcRect r="25000"/>
          <a:stretch>
            <a:fillRect/>
          </a:stretch>
        </p:blipFill>
        <p:spPr bwMode="auto">
          <a:xfrm>
            <a:off x="2267744" y="1943254"/>
            <a:ext cx="5112568" cy="949244"/>
          </a:xfrm>
          <a:prstGeom prst="rect">
            <a:avLst/>
          </a:prstGeom>
          <a:noFill/>
          <a:ln w="9525">
            <a:noFill/>
            <a:miter lim="800000"/>
            <a:headEnd/>
            <a:tailEnd/>
          </a:ln>
        </p:spPr>
      </p:pic>
      <p:sp>
        <p:nvSpPr>
          <p:cNvPr id="13" name="矩形 12"/>
          <p:cNvSpPr/>
          <p:nvPr/>
        </p:nvSpPr>
        <p:spPr>
          <a:xfrm>
            <a:off x="2339752" y="3435723"/>
            <a:ext cx="5544616" cy="846386"/>
          </a:xfrm>
          <a:prstGeom prst="rect">
            <a:avLst/>
          </a:prstGeom>
        </p:spPr>
        <p:txBody>
          <a:bodyPr wrap="square">
            <a:spAutoFit/>
          </a:bodyPr>
          <a:lstStyle/>
          <a:p>
            <a:pPr>
              <a:spcAft>
                <a:spcPts val="600"/>
              </a:spcAft>
            </a:pPr>
            <a:r>
              <a:rPr lang="en-US" altLang="zh-CN" sz="1600" b="1" dirty="0" err="1">
                <a:latin typeface="Arial" panose="020B0604020202020204" pitchFamily="34" charset="0"/>
                <a:cs typeface="Arial" panose="020B0604020202020204" pitchFamily="34" charset="0"/>
              </a:rPr>
              <a:t>Seon</a:t>
            </a:r>
            <a:r>
              <a:rPr lang="en-US" altLang="zh-CN" sz="1600" b="1" dirty="0">
                <a:latin typeface="Arial" panose="020B0604020202020204" pitchFamily="34" charset="0"/>
                <a:cs typeface="Arial" panose="020B0604020202020204" pitchFamily="34" charset="0"/>
              </a:rPr>
              <a:t>-Woo Lee</a:t>
            </a:r>
          </a:p>
          <a:p>
            <a:r>
              <a:rPr lang="en-US" altLang="zh-CN" sz="1400" dirty="0">
                <a:latin typeface="Arial" panose="020B0604020202020204" pitchFamily="34" charset="0"/>
                <a:cs typeface="Arial" panose="020B0604020202020204" pitchFamily="34" charset="0"/>
              </a:rPr>
              <a:t>Dong-A University, Department of Applied Biology, </a:t>
            </a:r>
          </a:p>
          <a:p>
            <a:r>
              <a:rPr lang="en-US" altLang="zh-CN" sz="1400" dirty="0" err="1">
                <a:latin typeface="Arial" panose="020B0604020202020204" pitchFamily="34" charset="0"/>
                <a:cs typeface="Arial" panose="020B0604020202020204" pitchFamily="34" charset="0"/>
              </a:rPr>
              <a:t>Busan</a:t>
            </a:r>
            <a:r>
              <a:rPr lang="en-US" altLang="zh-CN" sz="1400" dirty="0">
                <a:latin typeface="Arial" panose="020B0604020202020204" pitchFamily="34" charset="0"/>
                <a:cs typeface="Arial" panose="020B0604020202020204" pitchFamily="34" charset="0"/>
              </a:rPr>
              <a:t>, Republic of Korea.</a:t>
            </a:r>
          </a:p>
        </p:txBody>
      </p:sp>
      <p:grpSp>
        <p:nvGrpSpPr>
          <p:cNvPr id="17" name="组合 16"/>
          <p:cNvGrpSpPr/>
          <p:nvPr/>
        </p:nvGrpSpPr>
        <p:grpSpPr>
          <a:xfrm>
            <a:off x="2394176" y="4326195"/>
            <a:ext cx="6138264" cy="830997"/>
            <a:chOff x="2474976" y="3950640"/>
            <a:chExt cx="6138264" cy="830997"/>
          </a:xfrm>
        </p:grpSpPr>
        <p:sp>
          <p:nvSpPr>
            <p:cNvPr id="16" name="矩形 15"/>
            <p:cNvSpPr/>
            <p:nvPr/>
          </p:nvSpPr>
          <p:spPr>
            <a:xfrm>
              <a:off x="2474976" y="3977016"/>
              <a:ext cx="6138264" cy="79208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92560" y="3950640"/>
              <a:ext cx="6120680" cy="830997"/>
            </a:xfrm>
            <a:prstGeom prst="rect">
              <a:avLst/>
            </a:prstGeom>
          </p:spPr>
          <p:txBody>
            <a:bodyPr wrap="square">
              <a:spAutoFit/>
            </a:bodyPr>
            <a:lstStyle/>
            <a:p>
              <a:r>
                <a:rPr lang="en-US" altLang="zh-CN" sz="1200" b="1" dirty="0">
                  <a:latin typeface="Arial" panose="020B0604020202020204" pitchFamily="34" charset="0"/>
                  <a:cs typeface="Arial" panose="020B0604020202020204" pitchFamily="34" charset="0"/>
                </a:rPr>
                <a:t>Some fungal </a:t>
              </a:r>
              <a:r>
                <a:rPr lang="en-US" altLang="zh-CN" sz="1200" b="1" dirty="0" err="1">
                  <a:latin typeface="Arial" panose="020B0604020202020204" pitchFamily="34" charset="0"/>
                  <a:cs typeface="Arial" panose="020B0604020202020204" pitchFamily="34" charset="0"/>
                </a:rPr>
                <a:t>endophytes</a:t>
              </a:r>
              <a:r>
                <a:rPr lang="en-US" altLang="zh-CN" sz="1200" b="1" dirty="0">
                  <a:latin typeface="Arial" panose="020B0604020202020204" pitchFamily="34" charset="0"/>
                  <a:cs typeface="Arial" panose="020B0604020202020204" pitchFamily="34" charset="0"/>
                </a:rPr>
                <a:t> from vegetable crops and their anti-</a:t>
              </a:r>
              <a:r>
                <a:rPr lang="en-US" altLang="zh-CN" sz="1200" b="1" dirty="0" err="1">
                  <a:latin typeface="Arial" panose="020B0604020202020204" pitchFamily="34" charset="0"/>
                  <a:cs typeface="Arial" panose="020B0604020202020204" pitchFamily="34" charset="0"/>
                </a:rPr>
                <a:t>oomycete</a:t>
              </a:r>
              <a:r>
                <a:rPr lang="en-US" altLang="zh-CN" sz="1200" b="1" dirty="0">
                  <a:latin typeface="Arial" panose="020B0604020202020204" pitchFamily="34" charset="0"/>
                  <a:cs typeface="Arial" panose="020B0604020202020204" pitchFamily="34" charset="0"/>
                </a:rPr>
                <a:t> activities against tomato late blight</a:t>
              </a:r>
            </a:p>
            <a:p>
              <a:r>
                <a:rPr lang="en-US" altLang="zh-CN" sz="1200" dirty="0">
                  <a:latin typeface="Arial" panose="020B0604020202020204" pitchFamily="34" charset="0"/>
                  <a:cs typeface="Arial" panose="020B0604020202020204" pitchFamily="34" charset="0"/>
                </a:rPr>
                <a:t>H.-Y. Kim, G.J. </a:t>
              </a:r>
              <a:r>
                <a:rPr lang="en-US" altLang="zh-CN" sz="1200" dirty="0" err="1">
                  <a:latin typeface="Arial" panose="020B0604020202020204" pitchFamily="34" charset="0"/>
                  <a:cs typeface="Arial" panose="020B0604020202020204" pitchFamily="34" charset="0"/>
                </a:rPr>
                <a:t>Choi</a:t>
              </a:r>
              <a:r>
                <a:rPr lang="en-US" altLang="zh-CN" sz="1200" dirty="0">
                  <a:latin typeface="Arial" panose="020B0604020202020204" pitchFamily="34" charset="0"/>
                  <a:cs typeface="Arial" panose="020B0604020202020204" pitchFamily="34" charset="0"/>
                </a:rPr>
                <a:t>, H.B. Lee, </a:t>
              </a:r>
              <a:r>
                <a:rPr lang="en-US" altLang="zh-CN" sz="1200" b="1" dirty="0">
                  <a:solidFill>
                    <a:srgbClr val="FF0000"/>
                  </a:solidFill>
                  <a:latin typeface="Arial" panose="020B0604020202020204" pitchFamily="34" charset="0"/>
                  <a:cs typeface="Arial" panose="020B0604020202020204" pitchFamily="34" charset="0"/>
                </a:rPr>
                <a:t>S.-W. Lee</a:t>
              </a:r>
              <a:r>
                <a:rPr lang="en-US" altLang="zh-CN" sz="1200" dirty="0">
                  <a:latin typeface="Arial" panose="020B0604020202020204" pitchFamily="34" charset="0"/>
                  <a:cs typeface="Arial" panose="020B0604020202020204" pitchFamily="34" charset="0"/>
                </a:rPr>
                <a:t>, H.K. Lim, K.S. Jang, S.W. Son, S.O. Lee, K.Y. Cho, N.D. Sung, J.-C. Kim</a:t>
              </a:r>
            </a:p>
          </p:txBody>
        </p:sp>
      </p:grpSp>
      <p:pic>
        <p:nvPicPr>
          <p:cNvPr id="7175" name="Picture 7" descr="https://c5.rgstatic.net/m/437738464651637/images/template/default/profile/profile_default_l.jpg"/>
          <p:cNvPicPr>
            <a:picLocks noChangeAspect="1" noChangeArrowheads="1"/>
          </p:cNvPicPr>
          <p:nvPr/>
        </p:nvPicPr>
        <p:blipFill>
          <a:blip r:embed="rId5" cstate="print"/>
          <a:srcRect/>
          <a:stretch>
            <a:fillRect/>
          </a:stretch>
        </p:blipFill>
        <p:spPr bwMode="auto">
          <a:xfrm>
            <a:off x="683568" y="3761394"/>
            <a:ext cx="1224000" cy="1292001"/>
          </a:xfrm>
          <a:prstGeom prst="rect">
            <a:avLst/>
          </a:prstGeom>
          <a:noFill/>
        </p:spPr>
      </p:pic>
      <p:grpSp>
        <p:nvGrpSpPr>
          <p:cNvPr id="19" name="组合 18"/>
          <p:cNvGrpSpPr/>
          <p:nvPr/>
        </p:nvGrpSpPr>
        <p:grpSpPr>
          <a:xfrm>
            <a:off x="395536" y="5438104"/>
            <a:ext cx="8433728" cy="864096"/>
            <a:chOff x="530760" y="5438104"/>
            <a:chExt cx="8433728" cy="864096"/>
          </a:xfrm>
        </p:grpSpPr>
        <p:sp>
          <p:nvSpPr>
            <p:cNvPr id="11" name="矩形 10"/>
            <p:cNvSpPr/>
            <p:nvPr/>
          </p:nvSpPr>
          <p:spPr>
            <a:xfrm>
              <a:off x="611560" y="5445224"/>
              <a:ext cx="8352928" cy="784830"/>
            </a:xfrm>
            <a:prstGeom prst="rect">
              <a:avLst/>
            </a:prstGeom>
          </p:spPr>
          <p:txBody>
            <a:bodyPr wrap="square">
              <a:spAutoFit/>
            </a:bodyPr>
            <a:lstStyle/>
            <a:p>
              <a:pPr>
                <a:lnSpc>
                  <a:spcPct val="150000"/>
                </a:lnSpc>
              </a:pPr>
              <a:r>
                <a:rPr lang="en-US" altLang="zh-CN" sz="1600" dirty="0">
                  <a:latin typeface="Arial" panose="020B0604020202020204" pitchFamily="34" charset="0"/>
                  <a:cs typeface="Arial" panose="020B0604020202020204" pitchFamily="34" charset="0"/>
                </a:rPr>
                <a:t>Supported by</a:t>
              </a:r>
            </a:p>
            <a:p>
              <a:pPr>
                <a:lnSpc>
                  <a:spcPct val="150000"/>
                </a:lnSpc>
              </a:pPr>
              <a:r>
                <a:rPr lang="en-US" altLang="zh-CN" sz="1400" dirty="0">
                  <a:latin typeface="Arial" panose="020B0604020202020204" pitchFamily="34" charset="0"/>
                  <a:cs typeface="Arial" panose="020B0604020202020204" pitchFamily="34" charset="0"/>
                </a:rPr>
                <a:t>Strategic Initiative for </a:t>
              </a:r>
              <a:r>
                <a:rPr lang="en-US" altLang="zh-CN" sz="1400" dirty="0">
                  <a:solidFill>
                    <a:srgbClr val="FF0000"/>
                  </a:solidFill>
                  <a:latin typeface="Arial" panose="020B0604020202020204" pitchFamily="34" charset="0"/>
                  <a:cs typeface="Arial" panose="020B0604020202020204" pitchFamily="34" charset="0"/>
                </a:rPr>
                <a:t>Microbiomes</a:t>
              </a:r>
              <a:r>
                <a:rPr lang="en-US" altLang="zh-CN" sz="1400" dirty="0">
                  <a:latin typeface="Arial" panose="020B0604020202020204" pitchFamily="34" charset="0"/>
                  <a:cs typeface="Arial" panose="020B0604020202020204" pitchFamily="34" charset="0"/>
                </a:rPr>
                <a:t> in Agriculture and Food (914001-4 to J.F.K. and 914006-4 to J.Y.S.)</a:t>
              </a:r>
              <a:endParaRPr lang="zh-CN" altLang="en-US" sz="1400" dirty="0">
                <a:latin typeface="Arial" panose="020B0604020202020204" pitchFamily="34" charset="0"/>
                <a:cs typeface="Arial" panose="020B0604020202020204" pitchFamily="34" charset="0"/>
              </a:endParaRPr>
            </a:p>
          </p:txBody>
        </p:sp>
        <p:sp>
          <p:nvSpPr>
            <p:cNvPr id="18" name="矩形 17"/>
            <p:cNvSpPr/>
            <p:nvPr/>
          </p:nvSpPr>
          <p:spPr>
            <a:xfrm>
              <a:off x="530760" y="5438104"/>
              <a:ext cx="8352928" cy="864096"/>
            </a:xfrm>
            <a:prstGeom prst="rect">
              <a:avLst/>
            </a:pr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29144" y="808664"/>
            <a:ext cx="1368152" cy="360040"/>
            <a:chOff x="323528" y="683904"/>
            <a:chExt cx="1368152" cy="360040"/>
          </a:xfrm>
        </p:grpSpPr>
        <p:sp>
          <p:nvSpPr>
            <p:cNvPr id="24" name="椭圆 23"/>
            <p:cNvSpPr/>
            <p:nvPr/>
          </p:nvSpPr>
          <p:spPr>
            <a:xfrm>
              <a:off x="323528" y="683904"/>
              <a:ext cx="1296144" cy="36004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467544" y="692696"/>
              <a:ext cx="1224136" cy="338554"/>
            </a:xfrm>
            <a:prstGeom prst="rect">
              <a:avLst/>
            </a:prstGeom>
            <a:noFill/>
          </p:spPr>
          <p:txBody>
            <a:bodyPr wrap="square" rtlCol="0">
              <a:spAutoFit/>
            </a:bodyPr>
            <a:lstStyle/>
            <a:p>
              <a:r>
                <a:rPr lang="en-US" altLang="zh-CN" sz="1600" b="1" dirty="0">
                  <a:latin typeface="Arial" panose="020B0604020202020204" pitchFamily="34" charset="0"/>
                  <a:cs typeface="Arial" panose="020B0604020202020204" pitchFamily="34" charset="0"/>
                </a:rPr>
                <a:t>Author 1</a:t>
              </a:r>
              <a:endParaRPr lang="zh-CN" altLang="en-US" sz="1600" b="1" dirty="0">
                <a:latin typeface="Arial" panose="020B0604020202020204" pitchFamily="34" charset="0"/>
                <a:cs typeface="Arial" panose="020B0604020202020204" pitchFamily="34" charset="0"/>
              </a:endParaRPr>
            </a:p>
          </p:txBody>
        </p:sp>
      </p:grpSp>
      <p:sp>
        <p:nvSpPr>
          <p:cNvPr id="22" name="矩形 21"/>
          <p:cNvSpPr/>
          <p:nvPr/>
        </p:nvSpPr>
        <p:spPr>
          <a:xfrm>
            <a:off x="2348544" y="2060848"/>
            <a:ext cx="1512168"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067944" y="2060848"/>
            <a:ext cx="1512168"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22024" y="3220096"/>
            <a:ext cx="1368152" cy="360040"/>
            <a:chOff x="323528" y="683904"/>
            <a:chExt cx="1368152" cy="360040"/>
          </a:xfrm>
        </p:grpSpPr>
        <p:sp>
          <p:nvSpPr>
            <p:cNvPr id="27" name="椭圆 26"/>
            <p:cNvSpPr/>
            <p:nvPr/>
          </p:nvSpPr>
          <p:spPr>
            <a:xfrm>
              <a:off x="323528" y="683904"/>
              <a:ext cx="1296144" cy="36004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467544" y="692696"/>
              <a:ext cx="1224136" cy="338554"/>
            </a:xfrm>
            <a:prstGeom prst="rect">
              <a:avLst/>
            </a:prstGeom>
            <a:noFill/>
          </p:spPr>
          <p:txBody>
            <a:bodyPr wrap="square" rtlCol="0">
              <a:spAutoFit/>
            </a:bodyPr>
            <a:lstStyle/>
            <a:p>
              <a:r>
                <a:rPr lang="en-US" altLang="zh-CN" sz="1600" b="1" dirty="0">
                  <a:latin typeface="Arial" panose="020B0604020202020204" pitchFamily="34" charset="0"/>
                  <a:cs typeface="Arial" panose="020B0604020202020204" pitchFamily="34" charset="0"/>
                </a:rPr>
                <a:t>Author 2</a:t>
              </a:r>
              <a:endParaRPr lang="zh-CN" altLang="en-US" sz="1600" b="1" dirty="0">
                <a:latin typeface="Arial" panose="020B0604020202020204" pitchFamily="34" charset="0"/>
                <a:cs typeface="Arial" panose="020B0604020202020204" pitchFamily="34" charset="0"/>
              </a:endParaRPr>
            </a:p>
          </p:txBody>
        </p:sp>
      </p:grpSp>
      <p:pic>
        <p:nvPicPr>
          <p:cNvPr id="30" name="Picture 2" descr="http://pic.90sjimg.com/design/00/07/85/23/5901e808ea56f.png!/fw/282/quality/90/unsharp/true/compress/true/canvas/282x256a0a0/cvscolor/FFFFFFFF"/>
          <p:cNvPicPr>
            <a:picLocks noChangeAspect="1" noChangeArrowheads="1"/>
          </p:cNvPicPr>
          <p:nvPr/>
        </p:nvPicPr>
        <p:blipFill>
          <a:blip r:embed="rId6" cstate="print"/>
          <a:srcRect/>
          <a:stretch>
            <a:fillRect/>
          </a:stretch>
        </p:blipFill>
        <p:spPr bwMode="auto">
          <a:xfrm>
            <a:off x="8244408" y="4007217"/>
            <a:ext cx="576064" cy="52295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051720" y="-77358"/>
            <a:ext cx="4978896" cy="792088"/>
          </a:xfrm>
        </p:spPr>
        <p:txBody>
          <a:bodyPr>
            <a:normAutofit/>
          </a:bodyPr>
          <a:lstStyle/>
          <a:p>
            <a:r>
              <a:rPr lang="en-US" altLang="zh-CN" sz="2800" b="1" dirty="0">
                <a:latin typeface="Arial" panose="020B0604020202020204" pitchFamily="34" charset="0"/>
                <a:ea typeface="微软雅黑" panose="020B0503020204020204" pitchFamily="34" charset="-122"/>
                <a:cs typeface="Arial" panose="020B0604020202020204" pitchFamily="34" charset="0"/>
              </a:rPr>
              <a:t>Research Background</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grpSp>
        <p:nvGrpSpPr>
          <p:cNvPr id="6" name="组合 5"/>
          <p:cNvGrpSpPr/>
          <p:nvPr/>
        </p:nvGrpSpPr>
        <p:grpSpPr>
          <a:xfrm>
            <a:off x="3502897" y="2808868"/>
            <a:ext cx="2016224" cy="1728192"/>
            <a:chOff x="3419872" y="5018924"/>
            <a:chExt cx="2160242" cy="1839076"/>
          </a:xfrm>
        </p:grpSpPr>
        <p:pic>
          <p:nvPicPr>
            <p:cNvPr id="7" name="Picture 27"/>
            <p:cNvPicPr>
              <a:picLocks noChangeAspect="1" noChangeArrowheads="1"/>
            </p:cNvPicPr>
            <p:nvPr/>
          </p:nvPicPr>
          <p:blipFill>
            <a:blip r:embed="rId3" cstate="print"/>
            <a:srcRect r="59151" b="55009"/>
            <a:stretch>
              <a:fillRect/>
            </a:stretch>
          </p:blipFill>
          <p:spPr bwMode="auto">
            <a:xfrm>
              <a:off x="3491881" y="5038082"/>
              <a:ext cx="2088233" cy="1819918"/>
            </a:xfrm>
            <a:prstGeom prst="rect">
              <a:avLst/>
            </a:prstGeom>
            <a:noFill/>
            <a:ln w="9525">
              <a:noFill/>
              <a:miter lim="800000"/>
              <a:headEnd/>
              <a:tailEnd/>
            </a:ln>
          </p:spPr>
        </p:pic>
        <p:sp>
          <p:nvSpPr>
            <p:cNvPr id="8" name="矩形 7"/>
            <p:cNvSpPr/>
            <p:nvPr/>
          </p:nvSpPr>
          <p:spPr>
            <a:xfrm>
              <a:off x="3419872" y="5018924"/>
              <a:ext cx="266681" cy="220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endParaRPr>
            </a:p>
          </p:txBody>
        </p:sp>
      </p:grpSp>
      <p:pic>
        <p:nvPicPr>
          <p:cNvPr id="11" name="Picture 4" descr="fpls-02-00100-g001.jpg"/>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3923928" y="692696"/>
            <a:ext cx="1944216" cy="1918769"/>
          </a:xfrm>
          <a:prstGeom prst="rect">
            <a:avLst/>
          </a:prstGeom>
        </p:spPr>
      </p:pic>
      <p:pic>
        <p:nvPicPr>
          <p:cNvPr id="1028" name="Picture 4"/>
          <p:cNvPicPr>
            <a:picLocks noChangeAspect="1" noChangeArrowheads="1"/>
          </p:cNvPicPr>
          <p:nvPr/>
        </p:nvPicPr>
        <p:blipFill>
          <a:blip r:embed="rId5" cstate="print"/>
          <a:srcRect/>
          <a:stretch>
            <a:fillRect/>
          </a:stretch>
        </p:blipFill>
        <p:spPr bwMode="auto">
          <a:xfrm>
            <a:off x="660141" y="2320305"/>
            <a:ext cx="2399691" cy="1432944"/>
          </a:xfrm>
          <a:prstGeom prst="rect">
            <a:avLst/>
          </a:prstGeom>
          <a:noFill/>
          <a:ln w="9525">
            <a:noFill/>
            <a:miter lim="800000"/>
            <a:headEnd/>
            <a:tailEnd/>
          </a:ln>
        </p:spPr>
      </p:pic>
      <p:pic>
        <p:nvPicPr>
          <p:cNvPr id="1030" name="Picture 6" descr="http://www.qdeastsea.net/uploads/allimg/180326/1-1P32611143C08.png"/>
          <p:cNvPicPr>
            <a:picLocks noChangeAspect="1" noChangeArrowheads="1"/>
          </p:cNvPicPr>
          <p:nvPr/>
        </p:nvPicPr>
        <p:blipFill>
          <a:blip r:embed="rId6" cstate="print"/>
          <a:srcRect/>
          <a:stretch>
            <a:fillRect/>
          </a:stretch>
        </p:blipFill>
        <p:spPr bwMode="auto">
          <a:xfrm>
            <a:off x="539552" y="711746"/>
            <a:ext cx="2664296" cy="1525360"/>
          </a:xfrm>
          <a:prstGeom prst="rect">
            <a:avLst/>
          </a:prstGeom>
          <a:noFill/>
        </p:spPr>
      </p:pic>
      <p:pic>
        <p:nvPicPr>
          <p:cNvPr id="1038" name="Picture 14" descr="http://img.hibor.com.cn/NewsImagesXinDe/201703/20170304115257257198.jpg"/>
          <p:cNvPicPr>
            <a:picLocks noChangeAspect="1" noChangeArrowheads="1"/>
          </p:cNvPicPr>
          <p:nvPr/>
        </p:nvPicPr>
        <p:blipFill>
          <a:blip r:embed="rId7" cstate="print"/>
          <a:srcRect l="14700" t="6545" r="16001"/>
          <a:stretch>
            <a:fillRect/>
          </a:stretch>
        </p:blipFill>
        <p:spPr bwMode="auto">
          <a:xfrm>
            <a:off x="467544" y="3861451"/>
            <a:ext cx="1512168" cy="1308529"/>
          </a:xfrm>
          <a:prstGeom prst="rect">
            <a:avLst/>
          </a:prstGeom>
          <a:noFill/>
        </p:spPr>
      </p:pic>
      <p:pic>
        <p:nvPicPr>
          <p:cNvPr id="1044" name="Picture 20" descr="http://pic.biodiscover.com/uploads/44f683a84163b3523afe57c2e008bc8c/article/biodiscover_3bf600d0ddb1da762.jpg"/>
          <p:cNvPicPr>
            <a:picLocks noChangeAspect="1" noChangeArrowheads="1"/>
          </p:cNvPicPr>
          <p:nvPr/>
        </p:nvPicPr>
        <p:blipFill>
          <a:blip r:embed="rId8" cstate="print"/>
          <a:srcRect l="10623" r="4390"/>
          <a:stretch>
            <a:fillRect/>
          </a:stretch>
        </p:blipFill>
        <p:spPr bwMode="auto">
          <a:xfrm>
            <a:off x="683568" y="5241988"/>
            <a:ext cx="1152128" cy="991767"/>
          </a:xfrm>
          <a:prstGeom prst="rect">
            <a:avLst/>
          </a:prstGeom>
          <a:noFill/>
        </p:spPr>
      </p:pic>
      <p:sp>
        <p:nvSpPr>
          <p:cNvPr id="1046" name="AutoShape 22" descr="http://news.medlive.cn/uploadfile/2012/1018/2012101803243628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048" name="Picture 24" descr="http://news.medlive.cn/uploadfile/2012/1018/20121018032436285.jpg"/>
          <p:cNvPicPr>
            <a:picLocks noChangeAspect="1" noChangeArrowheads="1"/>
          </p:cNvPicPr>
          <p:nvPr/>
        </p:nvPicPr>
        <p:blipFill>
          <a:blip r:embed="rId9" cstate="print"/>
          <a:srcRect l="17335" r="15991"/>
          <a:stretch>
            <a:fillRect/>
          </a:stretch>
        </p:blipFill>
        <p:spPr bwMode="auto">
          <a:xfrm>
            <a:off x="2123728" y="5241988"/>
            <a:ext cx="1008112" cy="1008000"/>
          </a:xfrm>
          <a:prstGeom prst="rect">
            <a:avLst/>
          </a:prstGeom>
          <a:noFill/>
        </p:spPr>
      </p:pic>
      <p:grpSp>
        <p:nvGrpSpPr>
          <p:cNvPr id="23" name="组合 22"/>
          <p:cNvGrpSpPr/>
          <p:nvPr/>
        </p:nvGrpSpPr>
        <p:grpSpPr>
          <a:xfrm>
            <a:off x="2051720" y="3851523"/>
            <a:ext cx="1152128" cy="1318457"/>
            <a:chOff x="2123728" y="3982751"/>
            <a:chExt cx="1152128" cy="1318457"/>
          </a:xfrm>
        </p:grpSpPr>
        <p:pic>
          <p:nvPicPr>
            <p:cNvPr id="1042" name="Picture 18" descr="http://p2.so.qhmsg.com/bdr/_240_/t012e76c9462e1c41b7.jpg"/>
            <p:cNvPicPr>
              <a:picLocks noChangeAspect="1" noChangeArrowheads="1"/>
            </p:cNvPicPr>
            <p:nvPr/>
          </p:nvPicPr>
          <p:blipFill>
            <a:blip r:embed="rId10" cstate="print"/>
            <a:srcRect l="29793" r="30484"/>
            <a:stretch>
              <a:fillRect/>
            </a:stretch>
          </p:blipFill>
          <p:spPr bwMode="auto">
            <a:xfrm>
              <a:off x="2123728" y="4158209"/>
              <a:ext cx="1152128" cy="1142999"/>
            </a:xfrm>
            <a:prstGeom prst="rect">
              <a:avLst/>
            </a:prstGeom>
            <a:noFill/>
          </p:spPr>
        </p:pic>
        <p:sp>
          <p:nvSpPr>
            <p:cNvPr id="22" name="矩形 21"/>
            <p:cNvSpPr/>
            <p:nvPr/>
          </p:nvSpPr>
          <p:spPr>
            <a:xfrm>
              <a:off x="2257805" y="3982751"/>
              <a:ext cx="903852" cy="246221"/>
            </a:xfrm>
            <a:prstGeom prst="rect">
              <a:avLst/>
            </a:prstGeom>
          </p:spPr>
          <p:txBody>
            <a:bodyPr wrap="square">
              <a:spAutoFit/>
            </a:bodyPr>
            <a:lstStyle/>
            <a:p>
              <a:pPr algn="ctr"/>
              <a:r>
                <a:rPr lang="zh-CN" altLang="en-US" sz="1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anose="020B0604020202020204" pitchFamily="34" charset="0"/>
                  <a:cs typeface="Arial" panose="020B0604020202020204" pitchFamily="34" charset="0"/>
                </a:rPr>
                <a:t>帕金森</a:t>
              </a:r>
            </a:p>
          </p:txBody>
        </p:sp>
      </p:grpSp>
      <p:grpSp>
        <p:nvGrpSpPr>
          <p:cNvPr id="33" name="组合 32"/>
          <p:cNvGrpSpPr/>
          <p:nvPr/>
        </p:nvGrpSpPr>
        <p:grpSpPr>
          <a:xfrm>
            <a:off x="4112570" y="4936873"/>
            <a:ext cx="4851918" cy="1732487"/>
            <a:chOff x="4112570" y="4558815"/>
            <a:chExt cx="4851918" cy="1732487"/>
          </a:xfrm>
        </p:grpSpPr>
        <p:pic>
          <p:nvPicPr>
            <p:cNvPr id="24"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12570" y="4558815"/>
              <a:ext cx="1191217" cy="1172709"/>
            </a:xfrm>
            <a:prstGeom prst="rect">
              <a:avLst/>
            </a:prstGeom>
          </p:spPr>
        </p:pic>
        <p:pic>
          <p:nvPicPr>
            <p:cNvPr id="25"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17747" y="4563110"/>
              <a:ext cx="1191217" cy="1172709"/>
            </a:xfrm>
            <a:prstGeom prst="rect">
              <a:avLst/>
            </a:prstGeom>
          </p:spPr>
        </p:pic>
        <p:pic>
          <p:nvPicPr>
            <p:cNvPr id="26"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32388" y="4563110"/>
              <a:ext cx="1191217" cy="1172709"/>
            </a:xfrm>
            <a:prstGeom prst="rect">
              <a:avLst/>
            </a:prstGeom>
          </p:spPr>
        </p:pic>
        <p:sp>
          <p:nvSpPr>
            <p:cNvPr id="27" name="TextBox 26"/>
            <p:cNvSpPr txBox="1"/>
            <p:nvPr/>
          </p:nvSpPr>
          <p:spPr>
            <a:xfrm>
              <a:off x="4457801" y="5775067"/>
              <a:ext cx="536177" cy="246221"/>
            </a:xfrm>
            <a:prstGeom prst="rect">
              <a:avLst/>
            </a:prstGeom>
            <a:noFill/>
          </p:spPr>
          <p:txBody>
            <a:bodyPr wrap="square" rtlCol="0">
              <a:spAutoFit/>
            </a:bodyPr>
            <a:lstStyle/>
            <a:p>
              <a:r>
                <a:rPr lang="de-DE" sz="1000" dirty="0">
                  <a:latin typeface="Arial" panose="020B0604020202020204" pitchFamily="34" charset="0"/>
                  <a:cs typeface="Arial" panose="020B0604020202020204" pitchFamily="34" charset="0"/>
                </a:rPr>
                <a:t>Mock</a:t>
              </a:r>
              <a:endParaRPr lang="en-US" sz="1000" dirty="0">
                <a:latin typeface="Arial" panose="020B0604020202020204" pitchFamily="34" charset="0"/>
                <a:cs typeface="Arial" panose="020B0604020202020204" pitchFamily="34" charset="0"/>
              </a:endParaRPr>
            </a:p>
          </p:txBody>
        </p:sp>
        <p:sp>
          <p:nvSpPr>
            <p:cNvPr id="28" name="TextBox 27"/>
            <p:cNvSpPr txBox="1"/>
            <p:nvPr/>
          </p:nvSpPr>
          <p:spPr>
            <a:xfrm>
              <a:off x="5406410" y="5757049"/>
              <a:ext cx="1032514" cy="246221"/>
            </a:xfrm>
            <a:prstGeom prst="rect">
              <a:avLst/>
            </a:prstGeom>
            <a:noFill/>
          </p:spPr>
          <p:txBody>
            <a:bodyPr wrap="square" rtlCol="0">
              <a:spAutoFit/>
            </a:bodyPr>
            <a:lstStyle/>
            <a:p>
              <a:pPr algn="r"/>
              <a:r>
                <a:rPr lang="de-DE" sz="1000" i="1" dirty="0">
                  <a:latin typeface="Arial" panose="020B0604020202020204" pitchFamily="34" charset="0"/>
                  <a:cs typeface="Arial" panose="020B0604020202020204" pitchFamily="34" charset="0"/>
                </a:rPr>
                <a:t>F. </a:t>
              </a:r>
              <a:r>
                <a:rPr lang="en-US" sz="1000" i="1" dirty="0" err="1">
                  <a:latin typeface="Arial" panose="020B0604020202020204" pitchFamily="34" charset="0"/>
                  <a:cs typeface="Arial" panose="020B0604020202020204" pitchFamily="34" charset="0"/>
                </a:rPr>
                <a:t>oxysporum</a:t>
              </a:r>
              <a:endParaRPr lang="en-US" sz="1000" i="1" dirty="0">
                <a:latin typeface="Arial" panose="020B0604020202020204" pitchFamily="34" charset="0"/>
                <a:cs typeface="Arial" panose="020B0604020202020204" pitchFamily="34" charset="0"/>
              </a:endParaRPr>
            </a:p>
          </p:txBody>
        </p:sp>
        <p:sp>
          <p:nvSpPr>
            <p:cNvPr id="29" name="TextBox 28"/>
            <p:cNvSpPr txBox="1"/>
            <p:nvPr/>
          </p:nvSpPr>
          <p:spPr>
            <a:xfrm>
              <a:off x="6546033" y="5737304"/>
              <a:ext cx="1157790" cy="400110"/>
            </a:xfrm>
            <a:prstGeom prst="rect">
              <a:avLst/>
            </a:prstGeom>
            <a:noFill/>
          </p:spPr>
          <p:txBody>
            <a:bodyPr wrap="square" rtlCol="0">
              <a:spAutoFit/>
            </a:bodyPr>
            <a:lstStyle/>
            <a:p>
              <a:pPr algn="r"/>
              <a:r>
                <a:rPr lang="de-DE" sz="1000" i="1" dirty="0">
                  <a:latin typeface="Arial" panose="020B0604020202020204" pitchFamily="34" charset="0"/>
                  <a:cs typeface="Arial" panose="020B0604020202020204" pitchFamily="34" charset="0"/>
                </a:rPr>
                <a:t>F. </a:t>
              </a:r>
              <a:r>
                <a:rPr lang="en-US" sz="1000" i="1" dirty="0">
                  <a:latin typeface="Arial" panose="020B0604020202020204" pitchFamily="34" charset="0"/>
                  <a:cs typeface="Arial" panose="020B0604020202020204" pitchFamily="34" charset="0"/>
                </a:rPr>
                <a:t>O</a:t>
              </a:r>
              <a:r>
                <a:rPr lang="de-DE" sz="1000" i="1" dirty="0">
                  <a:latin typeface="Arial" panose="020B0604020202020204" pitchFamily="34" charset="0"/>
                  <a:cs typeface="Arial" panose="020B0604020202020204" pitchFamily="34" charset="0"/>
                </a:rPr>
                <a:t>xysporum</a:t>
              </a:r>
            </a:p>
            <a:p>
              <a:pPr algn="r"/>
              <a:r>
                <a:rPr lang="de-DE" sz="1000" dirty="0">
                  <a:latin typeface="Arial" panose="020B0604020202020204" pitchFamily="34" charset="0"/>
                  <a:cs typeface="Arial" panose="020B0604020202020204" pitchFamily="34" charset="0"/>
                </a:rPr>
                <a:t>+root microbiota</a:t>
              </a:r>
              <a:endParaRPr lang="en-US" sz="1000" dirty="0">
                <a:latin typeface="Arial" panose="020B0604020202020204" pitchFamily="34" charset="0"/>
                <a:cs typeface="Arial" panose="020B0604020202020204" pitchFamily="34" charset="0"/>
              </a:endParaRPr>
            </a:p>
          </p:txBody>
        </p:sp>
        <p:pic>
          <p:nvPicPr>
            <p:cNvPr id="30"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56080" y="4565048"/>
              <a:ext cx="1196294" cy="1177707"/>
            </a:xfrm>
            <a:prstGeom prst="rect">
              <a:avLst/>
            </a:prstGeom>
          </p:spPr>
        </p:pic>
        <p:sp>
          <p:nvSpPr>
            <p:cNvPr id="31" name="TextBox 30"/>
            <p:cNvSpPr txBox="1"/>
            <p:nvPr/>
          </p:nvSpPr>
          <p:spPr>
            <a:xfrm>
              <a:off x="7759119" y="5737304"/>
              <a:ext cx="1205369" cy="553998"/>
            </a:xfrm>
            <a:prstGeom prst="rect">
              <a:avLst/>
            </a:prstGeom>
            <a:noFill/>
          </p:spPr>
          <p:txBody>
            <a:bodyPr wrap="square" rtlCol="0">
              <a:spAutoFit/>
            </a:bodyPr>
            <a:lstStyle/>
            <a:p>
              <a:pPr algn="r"/>
              <a:r>
                <a:rPr lang="en-US" sz="1000" i="1" dirty="0">
                  <a:latin typeface="Arial" panose="020B0604020202020204" pitchFamily="34" charset="0"/>
                  <a:cs typeface="Arial" panose="020B0604020202020204" pitchFamily="34" charset="0"/>
                </a:rPr>
                <a:t>F. </a:t>
              </a:r>
              <a:r>
                <a:rPr lang="en-US" sz="1000" i="1" dirty="0" err="1">
                  <a:latin typeface="Arial" panose="020B0604020202020204" pitchFamily="34" charset="0"/>
                  <a:cs typeface="Arial" panose="020B0604020202020204" pitchFamily="34" charset="0"/>
                </a:rPr>
                <a:t>oxysporum</a:t>
              </a:r>
              <a:r>
                <a:rPr lang="en-US" sz="1000" i="1" dirty="0">
                  <a:latin typeface="Arial" panose="020B0604020202020204" pitchFamily="34" charset="0"/>
                  <a:cs typeface="Arial" panose="020B0604020202020204" pitchFamily="34" charset="0"/>
                </a:rPr>
                <a:t> </a:t>
              </a:r>
            </a:p>
            <a:p>
              <a:pPr algn="r"/>
              <a:r>
                <a:rPr lang="en-US" sz="1000" dirty="0">
                  <a:latin typeface="Arial" panose="020B0604020202020204" pitchFamily="34" charset="0"/>
                  <a:cs typeface="Arial" panose="020B0604020202020204" pitchFamily="34" charset="0"/>
                </a:rPr>
                <a:t> +heated root microbiota</a:t>
              </a:r>
            </a:p>
          </p:txBody>
        </p:sp>
      </p:grpSp>
      <p:sp>
        <p:nvSpPr>
          <p:cNvPr id="32" name="TextBox 31"/>
          <p:cNvSpPr txBox="1"/>
          <p:nvPr/>
        </p:nvSpPr>
        <p:spPr>
          <a:xfrm>
            <a:off x="7900213" y="6616585"/>
            <a:ext cx="1097313" cy="246221"/>
          </a:xfrm>
          <a:prstGeom prst="rect">
            <a:avLst/>
          </a:prstGeom>
          <a:noFill/>
        </p:spPr>
        <p:txBody>
          <a:bodyPr wrap="none" rtlCol="0">
            <a:spAutoFit/>
          </a:bodyPr>
          <a:lstStyle/>
          <a:p>
            <a:pPr algn="r"/>
            <a:r>
              <a:rPr lang="en-US" sz="1000" i="1" dirty="0">
                <a:solidFill>
                  <a:srgbClr val="0070C0"/>
                </a:solidFill>
                <a:latin typeface="Arial" panose="020B0604020202020204"/>
                <a:cs typeface="Arial" panose="020B0604020202020204"/>
              </a:rPr>
              <a:t>Bai unpublished</a:t>
            </a:r>
          </a:p>
        </p:txBody>
      </p:sp>
      <p:pic>
        <p:nvPicPr>
          <p:cNvPr id="1049" name="Picture 25"/>
          <p:cNvPicPr>
            <a:picLocks noChangeAspect="1" noChangeArrowheads="1"/>
          </p:cNvPicPr>
          <p:nvPr/>
        </p:nvPicPr>
        <p:blipFill>
          <a:blip r:embed="rId15" cstate="print"/>
          <a:srcRect/>
          <a:stretch>
            <a:fillRect/>
          </a:stretch>
        </p:blipFill>
        <p:spPr bwMode="auto">
          <a:xfrm>
            <a:off x="6156176" y="908720"/>
            <a:ext cx="2592288" cy="1558579"/>
          </a:xfrm>
          <a:prstGeom prst="rect">
            <a:avLst/>
          </a:prstGeom>
          <a:noFill/>
          <a:ln w="9525">
            <a:noFill/>
            <a:miter lim="800000"/>
            <a:headEnd/>
            <a:tailEnd/>
          </a:ln>
        </p:spPr>
      </p:pic>
      <p:sp>
        <p:nvSpPr>
          <p:cNvPr id="34" name="TextBox 33"/>
          <p:cNvSpPr txBox="1"/>
          <p:nvPr/>
        </p:nvSpPr>
        <p:spPr>
          <a:xfrm>
            <a:off x="7318243" y="2492516"/>
            <a:ext cx="1584176" cy="246221"/>
          </a:xfrm>
          <a:prstGeom prst="rect">
            <a:avLst/>
          </a:prstGeom>
          <a:noFill/>
        </p:spPr>
        <p:txBody>
          <a:bodyPr wrap="square" rtlCol="0">
            <a:spAutoFit/>
          </a:bodyPr>
          <a:lstStyle/>
          <a:p>
            <a:r>
              <a:rPr lang="en-US" altLang="zh-CN" sz="1000" i="1" dirty="0" err="1">
                <a:solidFill>
                  <a:srgbClr val="0070C0"/>
                </a:solidFill>
                <a:latin typeface="Arial" panose="020B0604020202020204" pitchFamily="34" charset="0"/>
                <a:cs typeface="Arial" panose="020B0604020202020204" pitchFamily="34" charset="0"/>
              </a:rPr>
              <a:t>Dangl</a:t>
            </a:r>
            <a:r>
              <a:rPr lang="en-US" altLang="zh-CN" sz="1000" i="1" dirty="0">
                <a:solidFill>
                  <a:srgbClr val="0070C0"/>
                </a:solidFill>
                <a:latin typeface="Arial" panose="020B0604020202020204" pitchFamily="34" charset="0"/>
                <a:cs typeface="Arial" panose="020B0604020202020204" pitchFamily="34" charset="0"/>
              </a:rPr>
              <a:t> and Jones,</a:t>
            </a:r>
            <a:r>
              <a:rPr lang="zh-CN" altLang="en-US" sz="1000" i="1" dirty="0">
                <a:solidFill>
                  <a:srgbClr val="0070C0"/>
                </a:solidFill>
                <a:latin typeface="Arial" panose="020B0604020202020204" pitchFamily="34" charset="0"/>
                <a:cs typeface="Arial" panose="020B0604020202020204" pitchFamily="34" charset="0"/>
              </a:rPr>
              <a:t> </a:t>
            </a:r>
            <a:r>
              <a:rPr lang="en-US" altLang="zh-CN" sz="1000" i="1" dirty="0">
                <a:solidFill>
                  <a:srgbClr val="0070C0"/>
                </a:solidFill>
                <a:latin typeface="Arial" panose="020B0604020202020204" pitchFamily="34" charset="0"/>
                <a:cs typeface="Arial" panose="020B0604020202020204" pitchFamily="34" charset="0"/>
              </a:rPr>
              <a:t>2001</a:t>
            </a:r>
            <a:endParaRPr lang="zh-CN" altLang="en-US" sz="1000" i="1" dirty="0">
              <a:solidFill>
                <a:srgbClr val="0070C0"/>
              </a:solidFill>
              <a:latin typeface="Arial" panose="020B0604020202020204" pitchFamily="34" charset="0"/>
              <a:cs typeface="Arial" panose="020B0604020202020204" pitchFamily="34" charset="0"/>
            </a:endParaRPr>
          </a:p>
        </p:txBody>
      </p:sp>
      <p:sp>
        <p:nvSpPr>
          <p:cNvPr id="35" name="矩形 34"/>
          <p:cNvSpPr/>
          <p:nvPr/>
        </p:nvSpPr>
        <p:spPr>
          <a:xfrm>
            <a:off x="5522316" y="4600905"/>
            <a:ext cx="3453189" cy="246221"/>
          </a:xfrm>
          <a:prstGeom prst="rect">
            <a:avLst/>
          </a:prstGeom>
        </p:spPr>
        <p:txBody>
          <a:bodyPr wrap="none">
            <a:spAutoFit/>
          </a:bodyPr>
          <a:lstStyle/>
          <a:p>
            <a:r>
              <a:rPr lang="en-US" altLang="zh-CN" sz="1000" i="1" dirty="0" err="1">
                <a:solidFill>
                  <a:srgbClr val="0070C0"/>
                </a:solidFill>
                <a:latin typeface="Arial" panose="020B0604020202020204" pitchFamily="34" charset="0"/>
                <a:cs typeface="Arial" panose="020B0604020202020204" pitchFamily="34" charset="0"/>
              </a:rPr>
              <a:t>Lebeis</a:t>
            </a:r>
            <a:r>
              <a:rPr lang="en-US" altLang="zh-CN" sz="1000" i="1" dirty="0">
                <a:solidFill>
                  <a:srgbClr val="0070C0"/>
                </a:solidFill>
                <a:latin typeface="Arial" panose="020B0604020202020204" pitchFamily="34" charset="0"/>
                <a:cs typeface="Arial" panose="020B0604020202020204" pitchFamily="34" charset="0"/>
              </a:rPr>
              <a:t> et al., 2015; </a:t>
            </a:r>
            <a:r>
              <a:rPr lang="en-US" altLang="zh-CN" sz="1000" i="1" dirty="0" err="1">
                <a:solidFill>
                  <a:srgbClr val="0070C0"/>
                </a:solidFill>
                <a:latin typeface="Arial" panose="020B0604020202020204" pitchFamily="34" charset="0"/>
                <a:cs typeface="Arial" panose="020B0604020202020204" pitchFamily="34" charset="0"/>
              </a:rPr>
              <a:t>Hiruma</a:t>
            </a:r>
            <a:r>
              <a:rPr lang="en-US" altLang="zh-CN" sz="1000" i="1" dirty="0">
                <a:solidFill>
                  <a:srgbClr val="0070C0"/>
                </a:solidFill>
                <a:latin typeface="Arial" panose="020B0604020202020204" pitchFamily="34" charset="0"/>
                <a:cs typeface="Arial" panose="020B0604020202020204" pitchFamily="34" charset="0"/>
              </a:rPr>
              <a:t> et al., 2016; </a:t>
            </a:r>
            <a:r>
              <a:rPr lang="en-US" altLang="zh-CN" sz="1000" i="1" dirty="0" err="1">
                <a:solidFill>
                  <a:srgbClr val="0070C0"/>
                </a:solidFill>
                <a:latin typeface="Arial" panose="020B0604020202020204" pitchFamily="34" charset="0"/>
                <a:cs typeface="Arial" panose="020B0604020202020204" pitchFamily="34" charset="0"/>
              </a:rPr>
              <a:t>Durán</a:t>
            </a:r>
            <a:r>
              <a:rPr lang="en-US" altLang="zh-CN" sz="1000" i="1" dirty="0">
                <a:solidFill>
                  <a:srgbClr val="0070C0"/>
                </a:solidFill>
                <a:latin typeface="Arial" panose="020B0604020202020204" pitchFamily="34" charset="0"/>
                <a:cs typeface="Arial" panose="020B0604020202020204" pitchFamily="34" charset="0"/>
              </a:rPr>
              <a:t> et al., 2018</a:t>
            </a:r>
            <a:endParaRPr lang="zh-CN" altLang="en-US" sz="1000" i="1" dirty="0">
              <a:solidFill>
                <a:srgbClr val="0070C0"/>
              </a:solidFill>
              <a:latin typeface="Arial" panose="020B0604020202020204" pitchFamily="34" charset="0"/>
              <a:cs typeface="Arial" panose="020B0604020202020204" pitchFamily="34" charset="0"/>
            </a:endParaRPr>
          </a:p>
        </p:txBody>
      </p:sp>
      <p:sp>
        <p:nvSpPr>
          <p:cNvPr id="36" name="TextBox 35"/>
          <p:cNvSpPr txBox="1"/>
          <p:nvPr/>
        </p:nvSpPr>
        <p:spPr>
          <a:xfrm>
            <a:off x="539552" y="6277761"/>
            <a:ext cx="2736304" cy="553998"/>
          </a:xfrm>
          <a:prstGeom prst="rect">
            <a:avLst/>
          </a:prstGeom>
          <a:noFill/>
        </p:spPr>
        <p:txBody>
          <a:bodyPr wrap="square" rtlCol="0">
            <a:spAutoFit/>
          </a:bodyPr>
          <a:lstStyle/>
          <a:p>
            <a:pPr algn="ctr">
              <a:lnSpc>
                <a:spcPct val="150000"/>
              </a:lnSpc>
            </a:pPr>
            <a:r>
              <a:rPr lang="en-US" altLang="zh-CN" sz="1000" i="1" dirty="0" err="1">
                <a:solidFill>
                  <a:srgbClr val="0070C0"/>
                </a:solidFill>
                <a:latin typeface="Arial" panose="020B0604020202020204" pitchFamily="34" charset="0"/>
                <a:cs typeface="Arial" panose="020B0604020202020204" pitchFamily="34" charset="0"/>
              </a:rPr>
              <a:t>Cheema</a:t>
            </a:r>
            <a:r>
              <a:rPr lang="en-US" altLang="zh-CN" sz="1000" i="1" dirty="0">
                <a:solidFill>
                  <a:srgbClr val="0070C0"/>
                </a:solidFill>
                <a:latin typeface="Arial" panose="020B0604020202020204" pitchFamily="34" charset="0"/>
                <a:cs typeface="Arial" panose="020B0604020202020204" pitchFamily="34" charset="0"/>
              </a:rPr>
              <a:t> et al.,</a:t>
            </a:r>
            <a:r>
              <a:rPr lang="zh-CN" altLang="en-US" sz="1000" i="1" dirty="0">
                <a:solidFill>
                  <a:srgbClr val="0070C0"/>
                </a:solidFill>
                <a:latin typeface="Arial" panose="020B0604020202020204" pitchFamily="34" charset="0"/>
                <a:cs typeface="Arial" panose="020B0604020202020204" pitchFamily="34" charset="0"/>
              </a:rPr>
              <a:t> </a:t>
            </a:r>
            <a:r>
              <a:rPr lang="en-US" altLang="zh-CN" sz="1000" i="1" dirty="0">
                <a:solidFill>
                  <a:srgbClr val="0070C0"/>
                </a:solidFill>
                <a:latin typeface="Arial" panose="020B0604020202020204" pitchFamily="34" charset="0"/>
                <a:cs typeface="Arial" panose="020B0604020202020204" pitchFamily="34" charset="0"/>
              </a:rPr>
              <a:t>2016; </a:t>
            </a:r>
            <a:r>
              <a:rPr lang="en-US" altLang="zh-CN" sz="1000" i="1" dirty="0" err="1">
                <a:solidFill>
                  <a:srgbClr val="0070C0"/>
                </a:solidFill>
                <a:latin typeface="Arial" panose="020B0604020202020204" pitchFamily="34" charset="0"/>
                <a:cs typeface="Arial" panose="020B0604020202020204" pitchFamily="34" charset="0"/>
              </a:rPr>
              <a:t>Scheperjanset</a:t>
            </a:r>
            <a:r>
              <a:rPr lang="en-US" altLang="zh-CN" sz="1000" i="1" dirty="0">
                <a:solidFill>
                  <a:srgbClr val="0070C0"/>
                </a:solidFill>
                <a:latin typeface="Arial" panose="020B0604020202020204" pitchFamily="34" charset="0"/>
                <a:cs typeface="Arial" panose="020B0604020202020204" pitchFamily="34" charset="0"/>
              </a:rPr>
              <a:t> al.,</a:t>
            </a:r>
            <a:r>
              <a:rPr lang="zh-CN" altLang="en-US" sz="1000" i="1" dirty="0">
                <a:solidFill>
                  <a:srgbClr val="0070C0"/>
                </a:solidFill>
                <a:latin typeface="Arial" panose="020B0604020202020204" pitchFamily="34" charset="0"/>
                <a:cs typeface="Arial" panose="020B0604020202020204" pitchFamily="34" charset="0"/>
              </a:rPr>
              <a:t> </a:t>
            </a:r>
            <a:r>
              <a:rPr lang="en-US" altLang="zh-CN" sz="1000" i="1" dirty="0">
                <a:solidFill>
                  <a:srgbClr val="0070C0"/>
                </a:solidFill>
                <a:latin typeface="Arial" panose="020B0604020202020204" pitchFamily="34" charset="0"/>
                <a:cs typeface="Arial" panose="020B0604020202020204" pitchFamily="34" charset="0"/>
              </a:rPr>
              <a:t>2015;  </a:t>
            </a:r>
            <a:r>
              <a:rPr lang="en-US" altLang="zh-CN" sz="1000" i="1" dirty="0" err="1">
                <a:solidFill>
                  <a:srgbClr val="0070C0"/>
                </a:solidFill>
                <a:latin typeface="Arial" panose="020B0604020202020204" pitchFamily="34" charset="0"/>
                <a:cs typeface="Arial" panose="020B0604020202020204" pitchFamily="34" charset="0"/>
              </a:rPr>
              <a:t>Atarashi</a:t>
            </a:r>
            <a:r>
              <a:rPr lang="en-US" altLang="zh-CN" sz="1000" i="1" dirty="0">
                <a:solidFill>
                  <a:srgbClr val="0070C0"/>
                </a:solidFill>
                <a:latin typeface="Arial" panose="020B0604020202020204" pitchFamily="34" charset="0"/>
                <a:cs typeface="Arial" panose="020B0604020202020204" pitchFamily="34" charset="0"/>
              </a:rPr>
              <a:t> et al.,</a:t>
            </a:r>
            <a:r>
              <a:rPr lang="zh-CN" altLang="en-US" sz="1000" i="1" dirty="0">
                <a:solidFill>
                  <a:srgbClr val="0070C0"/>
                </a:solidFill>
                <a:latin typeface="Arial" panose="020B0604020202020204" pitchFamily="34" charset="0"/>
                <a:cs typeface="Arial" panose="020B0604020202020204" pitchFamily="34" charset="0"/>
              </a:rPr>
              <a:t> </a:t>
            </a:r>
            <a:r>
              <a:rPr lang="en-US" altLang="zh-CN" sz="1000" i="1" dirty="0">
                <a:solidFill>
                  <a:srgbClr val="0070C0"/>
                </a:solidFill>
                <a:latin typeface="Arial" panose="020B0604020202020204" pitchFamily="34" charset="0"/>
                <a:cs typeface="Arial" panose="020B0604020202020204" pitchFamily="34" charset="0"/>
              </a:rPr>
              <a:t>2013; Duane et al.,</a:t>
            </a:r>
            <a:r>
              <a:rPr lang="zh-CN" altLang="en-US" sz="1000" i="1" dirty="0">
                <a:solidFill>
                  <a:srgbClr val="0070C0"/>
                </a:solidFill>
                <a:latin typeface="Arial" panose="020B0604020202020204" pitchFamily="34" charset="0"/>
                <a:cs typeface="Arial" panose="020B0604020202020204" pitchFamily="34" charset="0"/>
              </a:rPr>
              <a:t> </a:t>
            </a:r>
            <a:r>
              <a:rPr lang="en-US" altLang="zh-CN" sz="1000" i="1" dirty="0">
                <a:solidFill>
                  <a:srgbClr val="0070C0"/>
                </a:solidFill>
                <a:latin typeface="Arial" panose="020B0604020202020204" pitchFamily="34" charset="0"/>
                <a:cs typeface="Arial" panose="020B0604020202020204" pitchFamily="34" charset="0"/>
              </a:rPr>
              <a:t>2013</a:t>
            </a:r>
            <a:endParaRPr lang="zh-CN" altLang="en-US" sz="1000" i="1" dirty="0">
              <a:solidFill>
                <a:srgbClr val="0070C0"/>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16" cstate="print"/>
          <a:srcRect l="4546" t="4554" r="4530" b="4357"/>
          <a:stretch>
            <a:fillRect/>
          </a:stretch>
        </p:blipFill>
        <p:spPr bwMode="auto">
          <a:xfrm>
            <a:off x="5686807" y="2905066"/>
            <a:ext cx="1580400" cy="1580400"/>
          </a:xfrm>
          <a:prstGeom prst="rect">
            <a:avLst/>
          </a:prstGeom>
          <a:noFill/>
          <a:ln w="3175">
            <a:solidFill>
              <a:schemeClr val="tx1"/>
            </a:solidFill>
            <a:miter lim="800000"/>
            <a:headEnd/>
            <a:tailEnd/>
          </a:ln>
        </p:spPr>
      </p:pic>
      <p:pic>
        <p:nvPicPr>
          <p:cNvPr id="2" name="Picture 4"/>
          <p:cNvPicPr>
            <a:picLocks noChangeAspect="1" noChangeArrowheads="1"/>
          </p:cNvPicPr>
          <p:nvPr/>
        </p:nvPicPr>
        <p:blipFill>
          <a:blip r:embed="rId17" cstate="print"/>
          <a:srcRect l="2765" t="3003" r="2955" b="3940"/>
          <a:stretch>
            <a:fillRect/>
          </a:stretch>
        </p:blipFill>
        <p:spPr bwMode="auto">
          <a:xfrm>
            <a:off x="7391329" y="2901783"/>
            <a:ext cx="1584176" cy="1580400"/>
          </a:xfrm>
          <a:prstGeom prst="rect">
            <a:avLst/>
          </a:prstGeom>
          <a:noFill/>
          <a:ln w="3175">
            <a:solidFill>
              <a:schemeClr val="tx1"/>
            </a:solid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763688" y="130622"/>
            <a:ext cx="5616624" cy="634082"/>
          </a:xfrm>
        </p:spPr>
        <p:txBody>
          <a:bodyPr>
            <a:normAutofit/>
          </a:bodyPr>
          <a:lstStyle/>
          <a:p>
            <a:r>
              <a:rPr lang="en-US" altLang="zh-CN" sz="2800" b="1" dirty="0">
                <a:latin typeface="Arial" panose="020B0604020202020204" pitchFamily="34" charset="0"/>
                <a:cs typeface="Arial" panose="020B0604020202020204" pitchFamily="34" charset="0"/>
              </a:rPr>
              <a:t>Scientific Question</a:t>
            </a:r>
            <a:endParaRPr lang="zh-CN" altLang="en-US" sz="2800" b="1" dirty="0">
              <a:latin typeface="Arial" panose="020B0604020202020204" pitchFamily="34" charset="0"/>
              <a:cs typeface="Arial" panose="020B0604020202020204" pitchFamily="34" charset="0"/>
            </a:endParaRPr>
          </a:p>
        </p:txBody>
      </p:sp>
      <p:grpSp>
        <p:nvGrpSpPr>
          <p:cNvPr id="14" name="组合 13"/>
          <p:cNvGrpSpPr/>
          <p:nvPr/>
        </p:nvGrpSpPr>
        <p:grpSpPr>
          <a:xfrm>
            <a:off x="1187624" y="1362254"/>
            <a:ext cx="7139257" cy="1202650"/>
            <a:chOff x="327235" y="787665"/>
            <a:chExt cx="5442654" cy="1202650"/>
          </a:xfrm>
        </p:grpSpPr>
        <p:sp>
          <p:nvSpPr>
            <p:cNvPr id="5" name="矩形 4"/>
            <p:cNvSpPr/>
            <p:nvPr/>
          </p:nvSpPr>
          <p:spPr>
            <a:xfrm>
              <a:off x="348618" y="1251651"/>
              <a:ext cx="5421271" cy="738664"/>
            </a:xfrm>
            <a:prstGeom prst="rect">
              <a:avLst/>
            </a:prstGeom>
          </p:spPr>
          <p:txBody>
            <a:bodyPr wrap="square">
              <a:spAutoFit/>
            </a:bodyPr>
            <a:lstStyle/>
            <a:p>
              <a:pPr>
                <a:lnSpc>
                  <a:spcPct val="150000"/>
                </a:lnSpc>
                <a:buFont typeface="Wingdings" panose="05000000000000000000" pitchFamily="2" charset="2"/>
                <a:buChar char="u"/>
              </a:pPr>
              <a:r>
                <a:rPr lang="en-US" altLang="zh-CN" sz="1400" dirty="0">
                  <a:latin typeface="Arial" panose="020B0604020202020204" pitchFamily="34" charset="0"/>
                  <a:cs typeface="Arial" panose="020B0604020202020204" pitchFamily="34" charset="0"/>
                </a:rPr>
                <a:t>In Arabidopsis thaliana, salicylic acid shapes the root microbiome, but a mechanistic role for plant </a:t>
              </a:r>
              <a:r>
                <a:rPr lang="en-US" altLang="zh-CN" sz="1400" dirty="0" err="1">
                  <a:latin typeface="Arial" panose="020B0604020202020204" pitchFamily="34" charset="0"/>
                  <a:cs typeface="Arial" panose="020B0604020202020204" pitchFamily="34" charset="0"/>
                </a:rPr>
                <a:t>microbiota</a:t>
              </a:r>
              <a:r>
                <a:rPr lang="en-US" altLang="zh-CN" sz="1400" dirty="0">
                  <a:latin typeface="Arial" panose="020B0604020202020204" pitchFamily="34" charset="0"/>
                  <a:cs typeface="Arial" panose="020B0604020202020204" pitchFamily="34" charset="0"/>
                </a:rPr>
                <a:t> in pathogen defense </a:t>
              </a:r>
              <a:r>
                <a:rPr lang="en-US" altLang="zh-CN" sz="1400" dirty="0">
                  <a:solidFill>
                    <a:srgbClr val="FF0000"/>
                  </a:solidFill>
                  <a:latin typeface="Arial" panose="020B0604020202020204" pitchFamily="34" charset="0"/>
                  <a:cs typeface="Arial" panose="020B0604020202020204" pitchFamily="34" charset="0"/>
                </a:rPr>
                <a:t>has not yet been established</a:t>
              </a:r>
              <a:r>
                <a:rPr lang="en-US" altLang="zh-CN" sz="1400" dirty="0">
                  <a:latin typeface="Arial" panose="020B0604020202020204" pitchFamily="34" charset="0"/>
                  <a:cs typeface="Arial" panose="020B0604020202020204" pitchFamily="34" charset="0"/>
                </a:rPr>
                <a:t>.</a:t>
              </a:r>
            </a:p>
          </p:txBody>
        </p:sp>
        <p:sp>
          <p:nvSpPr>
            <p:cNvPr id="6" name="矩形 5"/>
            <p:cNvSpPr/>
            <p:nvPr/>
          </p:nvSpPr>
          <p:spPr>
            <a:xfrm>
              <a:off x="327235" y="787665"/>
              <a:ext cx="1921350" cy="338554"/>
            </a:xfrm>
            <a:prstGeom prst="rect">
              <a:avLst/>
            </a:prstGeom>
          </p:spPr>
          <p:txBody>
            <a:bodyPr wrap="square">
              <a:spAutoFit/>
            </a:bodyPr>
            <a:lstStyle/>
            <a:p>
              <a:r>
                <a:rPr lang="en-US" altLang="zh-CN" sz="1600" b="1" dirty="0">
                  <a:latin typeface="Arial" panose="020B0604020202020204" pitchFamily="34" charset="0"/>
                  <a:cs typeface="Arial" panose="020B0604020202020204" pitchFamily="34" charset="0"/>
                </a:rPr>
                <a:t>Find</a:t>
              </a:r>
              <a:r>
                <a:rPr lang="en-US" altLang="zh-CN"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the</a:t>
              </a:r>
              <a:r>
                <a:rPr lang="en-US" altLang="zh-CN"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insufficient:</a:t>
              </a:r>
              <a:r>
                <a:rPr lang="en-US" altLang="zh-CN" sz="1600" dirty="0">
                  <a:latin typeface="Arial" panose="020B0604020202020204" pitchFamily="34" charset="0"/>
                  <a:cs typeface="Arial" panose="020B0604020202020204" pitchFamily="34" charset="0"/>
                </a:rPr>
                <a:t> </a:t>
              </a:r>
              <a:endParaRPr lang="zh-CN" altLang="en-US" sz="1600" dirty="0">
                <a:latin typeface="Arial" panose="020B0604020202020204" pitchFamily="34" charset="0"/>
                <a:cs typeface="Arial" panose="020B0604020202020204" pitchFamily="34" charset="0"/>
              </a:endParaRPr>
            </a:p>
          </p:txBody>
        </p:sp>
      </p:grpSp>
      <p:grpSp>
        <p:nvGrpSpPr>
          <p:cNvPr id="13" name="组合 12"/>
          <p:cNvGrpSpPr/>
          <p:nvPr/>
        </p:nvGrpSpPr>
        <p:grpSpPr>
          <a:xfrm>
            <a:off x="1187624" y="3531286"/>
            <a:ext cx="6984776" cy="1265866"/>
            <a:chOff x="332320" y="2082334"/>
            <a:chExt cx="6984776" cy="1265866"/>
          </a:xfrm>
        </p:grpSpPr>
        <p:sp>
          <p:nvSpPr>
            <p:cNvPr id="7" name="矩形 6"/>
            <p:cNvSpPr/>
            <p:nvPr/>
          </p:nvSpPr>
          <p:spPr>
            <a:xfrm>
              <a:off x="332320" y="2082334"/>
              <a:ext cx="2465740" cy="338554"/>
            </a:xfrm>
            <a:prstGeom prst="rect">
              <a:avLst/>
            </a:prstGeom>
          </p:spPr>
          <p:txBody>
            <a:bodyPr wrap="none">
              <a:spAutoFit/>
            </a:bodyPr>
            <a:lstStyle/>
            <a:p>
              <a:r>
                <a:rPr lang="en-US" altLang="zh-CN" sz="1600" b="1" dirty="0">
                  <a:latin typeface="Arial" panose="020B0604020202020204" pitchFamily="34" charset="0"/>
                  <a:cs typeface="Arial" panose="020B0604020202020204" pitchFamily="34" charset="0"/>
                </a:rPr>
                <a:t>Introduce</a:t>
              </a:r>
              <a:r>
                <a:rPr lang="en-US" altLang="zh-CN"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the</a:t>
              </a:r>
              <a:r>
                <a:rPr lang="en-US" altLang="zh-CN"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question:</a:t>
              </a:r>
              <a:endParaRPr lang="zh-CN" altLang="en-US" sz="1600" dirty="0">
                <a:latin typeface="Arial" panose="020B0604020202020204" pitchFamily="34" charset="0"/>
                <a:cs typeface="Arial" panose="020B0604020202020204" pitchFamily="34" charset="0"/>
              </a:endParaRPr>
            </a:p>
          </p:txBody>
        </p:sp>
        <p:sp>
          <p:nvSpPr>
            <p:cNvPr id="8" name="矩形 7"/>
            <p:cNvSpPr/>
            <p:nvPr/>
          </p:nvSpPr>
          <p:spPr>
            <a:xfrm>
              <a:off x="456016" y="2547320"/>
              <a:ext cx="6861080" cy="698717"/>
            </a:xfrm>
            <a:prstGeom prst="rect">
              <a:avLst/>
            </a:prstGeom>
          </p:spPr>
          <p:txBody>
            <a:bodyPr wrap="square">
              <a:spAutoFit/>
            </a:bodyPr>
            <a:lstStyle/>
            <a:p>
              <a:pPr>
                <a:lnSpc>
                  <a:spcPct val="150000"/>
                </a:lnSpc>
                <a:buFont typeface="Wingdings" panose="05000000000000000000" pitchFamily="2" charset="2"/>
                <a:buChar char="l"/>
              </a:pPr>
              <a:r>
                <a:rPr lang="en-US" altLang="zh-CN" sz="1400" dirty="0">
                  <a:latin typeface="Arial" panose="020B0604020202020204" pitchFamily="34" charset="0"/>
                  <a:cs typeface="Arial" panose="020B0604020202020204" pitchFamily="34" charset="0"/>
                </a:rPr>
                <a:t>The structure and function of the plant microbiome in disease development?</a:t>
              </a:r>
            </a:p>
            <a:p>
              <a:pPr>
                <a:lnSpc>
                  <a:spcPct val="150000"/>
                </a:lnSpc>
                <a:buFont typeface="Wingdings" panose="05000000000000000000" pitchFamily="2" charset="2"/>
                <a:buChar char="l"/>
              </a:pPr>
              <a:r>
                <a:rPr lang="en-US" altLang="zh-CN" sz="1400" dirty="0">
                  <a:latin typeface="Arial" panose="020B0604020202020204" pitchFamily="34" charset="0"/>
                  <a:cs typeface="Arial" panose="020B0604020202020204" pitchFamily="34" charset="0"/>
                </a:rPr>
                <a:t>Whether plant-associated microorganisms have a role in disease resistance?</a:t>
              </a:r>
            </a:p>
          </p:txBody>
        </p:sp>
        <p:sp>
          <p:nvSpPr>
            <p:cNvPr id="12" name="矩形 11"/>
            <p:cNvSpPr/>
            <p:nvPr/>
          </p:nvSpPr>
          <p:spPr>
            <a:xfrm>
              <a:off x="332320" y="2484104"/>
              <a:ext cx="6984776" cy="86409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5" name="矩形 14"/>
          <p:cNvSpPr/>
          <p:nvPr/>
        </p:nvSpPr>
        <p:spPr>
          <a:xfrm>
            <a:off x="1187624" y="1772816"/>
            <a:ext cx="6984776" cy="864096"/>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051720" y="-27384"/>
            <a:ext cx="4978896" cy="792088"/>
          </a:xfrm>
        </p:spPr>
        <p:txBody>
          <a:bodyPr>
            <a:normAutofit/>
          </a:bodyPr>
          <a:lstStyle/>
          <a:p>
            <a:r>
              <a:rPr lang="en-US" altLang="zh-CN" sz="2800" b="1" dirty="0">
                <a:latin typeface="Arial" panose="020B0604020202020204" pitchFamily="34" charset="0"/>
                <a:ea typeface="微软雅黑" panose="020B0503020204020204" pitchFamily="34" charset="-122"/>
                <a:cs typeface="Arial" panose="020B0604020202020204" pitchFamily="34" charset="0"/>
              </a:rPr>
              <a:t>Research Design</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pic>
        <p:nvPicPr>
          <p:cNvPr id="24588" name="Picture 12" descr="http://baiducdn.pig66.com/uploadfile/2016/0519/20160519042207577.jpg"/>
          <p:cNvPicPr>
            <a:picLocks noChangeAspect="1" noChangeArrowheads="1"/>
          </p:cNvPicPr>
          <p:nvPr/>
        </p:nvPicPr>
        <p:blipFill>
          <a:blip r:embed="rId3" cstate="print"/>
          <a:srcRect/>
          <a:stretch>
            <a:fillRect/>
          </a:stretch>
        </p:blipFill>
        <p:spPr bwMode="auto">
          <a:xfrm rot="5400000">
            <a:off x="149838" y="3823824"/>
            <a:ext cx="2013783" cy="1512168"/>
          </a:xfrm>
          <a:prstGeom prst="rect">
            <a:avLst/>
          </a:prstGeom>
          <a:noFill/>
        </p:spPr>
      </p:pic>
      <p:sp>
        <p:nvSpPr>
          <p:cNvPr id="11" name="矩形 10"/>
          <p:cNvSpPr/>
          <p:nvPr/>
        </p:nvSpPr>
        <p:spPr>
          <a:xfrm>
            <a:off x="315519" y="5661248"/>
            <a:ext cx="2919389" cy="784830"/>
          </a:xfrm>
          <a:prstGeom prst="rect">
            <a:avLst/>
          </a:prstGeom>
        </p:spPr>
        <p:txBody>
          <a:bodyPr wrap="none">
            <a:spAutoFit/>
          </a:bodyPr>
          <a:lstStyle/>
          <a:p>
            <a:pPr algn="ctr">
              <a:lnSpc>
                <a:spcPct val="150000"/>
              </a:lnSpc>
            </a:pPr>
            <a:r>
              <a:rPr lang="en-US" altLang="zh-CN" sz="1000" i="1" dirty="0" err="1">
                <a:latin typeface="Arial" panose="020B0604020202020204" pitchFamily="34" charset="0"/>
                <a:cs typeface="Arial" panose="020B0604020202020204" pitchFamily="34" charset="0"/>
              </a:rPr>
              <a:t>Ralstonia</a:t>
            </a:r>
            <a:r>
              <a:rPr lang="en-US" altLang="zh-CN" sz="1000" i="1" dirty="0">
                <a:latin typeface="Arial" panose="020B0604020202020204" pitchFamily="34" charset="0"/>
                <a:cs typeface="Arial" panose="020B0604020202020204" pitchFamily="34" charset="0"/>
              </a:rPr>
              <a:t> </a:t>
            </a:r>
            <a:r>
              <a:rPr lang="en-US" altLang="zh-CN" sz="1000" i="1" dirty="0" err="1">
                <a:latin typeface="Arial" panose="020B0604020202020204" pitchFamily="34" charset="0"/>
                <a:cs typeface="Arial" panose="020B0604020202020204" pitchFamily="34" charset="0"/>
              </a:rPr>
              <a:t>solanacearum</a:t>
            </a:r>
            <a:r>
              <a:rPr lang="en-US" altLang="zh-CN" sz="1000" i="1" dirty="0">
                <a:latin typeface="Arial" panose="020B0604020202020204" pitchFamily="34" charset="0"/>
                <a:cs typeface="Arial" panose="020B0604020202020204" pitchFamily="34" charset="0"/>
              </a:rPr>
              <a:t> </a:t>
            </a:r>
            <a:r>
              <a:rPr lang="zh-CN" altLang="en-US" sz="1000" dirty="0">
                <a:latin typeface="宋体" panose="02010600030101010101" pitchFamily="2" charset="-122"/>
                <a:ea typeface="宋体" panose="02010600030101010101" pitchFamily="2" charset="-122"/>
                <a:cs typeface="Arial" panose="020B0604020202020204" pitchFamily="34" charset="0"/>
              </a:rPr>
              <a:t>（青枯菌）</a:t>
            </a:r>
            <a:endParaRPr lang="en-US" altLang="zh-CN" sz="1000" dirty="0">
              <a:latin typeface="宋体" panose="02010600030101010101" pitchFamily="2" charset="-122"/>
              <a:ea typeface="宋体" panose="02010600030101010101" pitchFamily="2" charset="-122"/>
              <a:cs typeface="Arial" panose="020B0604020202020204" pitchFamily="34" charset="0"/>
            </a:endParaRPr>
          </a:p>
          <a:p>
            <a:pPr algn="ctr">
              <a:lnSpc>
                <a:spcPct val="150000"/>
              </a:lnSpc>
            </a:pPr>
            <a:r>
              <a:rPr lang="en-US" altLang="zh-CN" sz="1000" dirty="0">
                <a:latin typeface="Arial" panose="020B0604020202020204" pitchFamily="34" charset="0"/>
                <a:cs typeface="Arial" panose="020B0604020202020204" pitchFamily="34" charset="0"/>
              </a:rPr>
              <a:t>soil-borne disease </a:t>
            </a:r>
            <a:r>
              <a:rPr lang="zh-CN" altLang="en-US" sz="1000" dirty="0">
                <a:latin typeface="宋体" panose="02010600030101010101" pitchFamily="2" charset="-122"/>
                <a:ea typeface="宋体" panose="02010600030101010101" pitchFamily="2" charset="-122"/>
                <a:cs typeface="Arial" panose="020B0604020202020204" pitchFamily="34" charset="0"/>
              </a:rPr>
              <a:t>（土传病害）</a:t>
            </a:r>
            <a:endParaRPr lang="en-US" altLang="zh-CN" sz="1000" dirty="0">
              <a:latin typeface="宋体" panose="02010600030101010101" pitchFamily="2" charset="-122"/>
              <a:ea typeface="宋体" panose="02010600030101010101" pitchFamily="2" charset="-122"/>
              <a:cs typeface="Arial" panose="020B0604020202020204" pitchFamily="34" charset="0"/>
            </a:endParaRPr>
          </a:p>
          <a:p>
            <a:pPr algn="ctr">
              <a:lnSpc>
                <a:spcPct val="150000"/>
              </a:lnSpc>
            </a:pPr>
            <a:r>
              <a:rPr lang="en-US" altLang="zh-CN" sz="1000" dirty="0">
                <a:latin typeface="Arial" panose="020B0604020202020204" pitchFamily="34" charset="0"/>
                <a:cs typeface="Arial" panose="020B0604020202020204" pitchFamily="34" charset="0"/>
              </a:rPr>
              <a:t>Extracellular Polysaccharide, EPS </a:t>
            </a:r>
            <a:r>
              <a:rPr lang="zh-CN" altLang="en-US" sz="1000" dirty="0">
                <a:latin typeface="宋体" panose="02010600030101010101" pitchFamily="2" charset="-122"/>
                <a:ea typeface="宋体" panose="02010600030101010101" pitchFamily="2" charset="-122"/>
                <a:cs typeface="Arial" panose="020B0604020202020204" pitchFamily="34" charset="0"/>
              </a:rPr>
              <a:t>（胞外多糖）</a:t>
            </a:r>
          </a:p>
        </p:txBody>
      </p:sp>
      <p:grpSp>
        <p:nvGrpSpPr>
          <p:cNvPr id="40" name="组合 39"/>
          <p:cNvGrpSpPr/>
          <p:nvPr/>
        </p:nvGrpSpPr>
        <p:grpSpPr>
          <a:xfrm>
            <a:off x="4529809" y="967555"/>
            <a:ext cx="3138535" cy="753131"/>
            <a:chOff x="3419872" y="886686"/>
            <a:chExt cx="3138535" cy="753131"/>
          </a:xfrm>
        </p:grpSpPr>
        <p:sp>
          <p:nvSpPr>
            <p:cNvPr id="39" name="矩形 38"/>
            <p:cNvSpPr/>
            <p:nvPr/>
          </p:nvSpPr>
          <p:spPr>
            <a:xfrm>
              <a:off x="3419872" y="919737"/>
              <a:ext cx="3138535" cy="720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419872" y="886686"/>
              <a:ext cx="3068469" cy="738664"/>
            </a:xfrm>
            <a:prstGeom prst="rect">
              <a:avLst/>
            </a:prstGeom>
          </p:spPr>
          <p:txBody>
            <a:bodyPr wrap="none">
              <a:spAutoFit/>
            </a:bodyPr>
            <a:lstStyle/>
            <a:p>
              <a:pPr>
                <a:lnSpc>
                  <a:spcPct val="150000"/>
                </a:lnSpc>
              </a:pPr>
              <a:r>
                <a:rPr lang="en-US" altLang="zh-CN" sz="1400" b="1" dirty="0">
                  <a:latin typeface="Arial" panose="020B0604020202020204" pitchFamily="34" charset="0"/>
                  <a:cs typeface="Arial" panose="020B0604020202020204" pitchFamily="34" charset="0"/>
                </a:rPr>
                <a:t>Resistant variety: Hawaii 7996</a:t>
              </a:r>
            </a:p>
            <a:p>
              <a:pPr>
                <a:lnSpc>
                  <a:spcPct val="150000"/>
                </a:lnSpc>
              </a:pPr>
              <a:r>
                <a:rPr lang="en-US" altLang="zh-CN" sz="1400" b="1" dirty="0">
                  <a:latin typeface="Arial" panose="020B0604020202020204" pitchFamily="34" charset="0"/>
                  <a:cs typeface="Arial" panose="020B0604020202020204" pitchFamily="34" charset="0"/>
                </a:rPr>
                <a:t>Susceptible variety : Moneymaker</a:t>
              </a:r>
              <a:endParaRPr lang="zh-CN" altLang="en-US" sz="1400" b="1" dirty="0">
                <a:latin typeface="Arial" panose="020B0604020202020204" pitchFamily="34" charset="0"/>
                <a:cs typeface="Arial" panose="020B0604020202020204" pitchFamily="34" charset="0"/>
              </a:endParaRPr>
            </a:p>
          </p:txBody>
        </p:sp>
      </p:grpSp>
      <p:grpSp>
        <p:nvGrpSpPr>
          <p:cNvPr id="21" name="组合 20"/>
          <p:cNvGrpSpPr/>
          <p:nvPr/>
        </p:nvGrpSpPr>
        <p:grpSpPr>
          <a:xfrm>
            <a:off x="3502897" y="2027002"/>
            <a:ext cx="5184576" cy="432048"/>
            <a:chOff x="2915816" y="2010874"/>
            <a:chExt cx="5184576" cy="432048"/>
          </a:xfrm>
        </p:grpSpPr>
        <p:sp>
          <p:nvSpPr>
            <p:cNvPr id="19" name="矩形 18"/>
            <p:cNvSpPr/>
            <p:nvPr/>
          </p:nvSpPr>
          <p:spPr>
            <a:xfrm>
              <a:off x="2915816" y="2060848"/>
              <a:ext cx="5184576" cy="338554"/>
            </a:xfrm>
            <a:prstGeom prst="rect">
              <a:avLst/>
            </a:prstGeom>
          </p:spPr>
          <p:txBody>
            <a:bodyPr wrap="square">
              <a:spAutoFit/>
            </a:bodyPr>
            <a:lstStyle/>
            <a:p>
              <a:pPr lvl="0" algn="ctr"/>
              <a:r>
                <a:rPr lang="en-US" altLang="zh-CN" sz="1600" dirty="0">
                  <a:latin typeface="Arial" panose="020B0604020202020204" pitchFamily="34" charset="0"/>
                  <a:cs typeface="Arial" panose="020B0604020202020204" pitchFamily="34" charset="0"/>
                </a:rPr>
                <a:t>Structure of the tomato rhizosphere microbiome</a:t>
              </a:r>
              <a:endParaRPr lang="zh-CN" altLang="en-US" sz="1600" dirty="0">
                <a:latin typeface="Arial" panose="020B0604020202020204" pitchFamily="34" charset="0"/>
                <a:cs typeface="Arial" panose="020B0604020202020204" pitchFamily="34" charset="0"/>
              </a:endParaRPr>
            </a:p>
          </p:txBody>
        </p:sp>
        <p:sp>
          <p:nvSpPr>
            <p:cNvPr id="20" name="矩形 19"/>
            <p:cNvSpPr/>
            <p:nvPr/>
          </p:nvSpPr>
          <p:spPr>
            <a:xfrm>
              <a:off x="3264839" y="2010874"/>
              <a:ext cx="4464496" cy="43204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4293749" y="2808073"/>
            <a:ext cx="3612653" cy="432048"/>
            <a:chOff x="3474957" y="2675869"/>
            <a:chExt cx="3612653" cy="432048"/>
          </a:xfrm>
        </p:grpSpPr>
        <p:sp>
          <p:nvSpPr>
            <p:cNvPr id="14" name="矩形 13"/>
            <p:cNvSpPr/>
            <p:nvPr/>
          </p:nvSpPr>
          <p:spPr>
            <a:xfrm>
              <a:off x="3563888" y="2708920"/>
              <a:ext cx="3523722" cy="338554"/>
            </a:xfrm>
            <a:prstGeom prst="rect">
              <a:avLst/>
            </a:prstGeom>
          </p:spPr>
          <p:txBody>
            <a:bodyPr wrap="none">
              <a:spAutoFit/>
            </a:bodyPr>
            <a:lstStyle/>
            <a:p>
              <a:r>
                <a:rPr lang="en-US" altLang="zh-CN" sz="1600" dirty="0" err="1">
                  <a:latin typeface="Arial" panose="020B0604020202020204" pitchFamily="34" charset="0"/>
                  <a:cs typeface="Arial" panose="020B0604020202020204" pitchFamily="34" charset="0"/>
                </a:rPr>
                <a:t>Microbiota</a:t>
              </a:r>
              <a:r>
                <a:rPr lang="en-US" altLang="zh-CN" sz="1600" dirty="0">
                  <a:latin typeface="Arial" panose="020B0604020202020204" pitchFamily="34" charset="0"/>
                  <a:cs typeface="Arial" panose="020B0604020202020204" pitchFamily="34" charset="0"/>
                </a:rPr>
                <a:t> and disease development</a:t>
              </a:r>
              <a:endParaRPr lang="zh-CN" altLang="en-US" sz="1600" dirty="0">
                <a:latin typeface="Arial" panose="020B0604020202020204" pitchFamily="34" charset="0"/>
                <a:cs typeface="Arial" panose="020B0604020202020204" pitchFamily="34" charset="0"/>
              </a:endParaRPr>
            </a:p>
          </p:txBody>
        </p:sp>
        <p:sp>
          <p:nvSpPr>
            <p:cNvPr id="22" name="矩形 21"/>
            <p:cNvSpPr/>
            <p:nvPr/>
          </p:nvSpPr>
          <p:spPr>
            <a:xfrm>
              <a:off x="3474957" y="2675869"/>
              <a:ext cx="3600400" cy="43204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668947" y="3622195"/>
            <a:ext cx="4867271" cy="432048"/>
            <a:chOff x="2782817" y="3179925"/>
            <a:chExt cx="4867271" cy="432048"/>
          </a:xfrm>
        </p:grpSpPr>
        <p:sp>
          <p:nvSpPr>
            <p:cNvPr id="15" name="矩形 14"/>
            <p:cNvSpPr/>
            <p:nvPr/>
          </p:nvSpPr>
          <p:spPr>
            <a:xfrm>
              <a:off x="2843808" y="3212976"/>
              <a:ext cx="4806280" cy="338554"/>
            </a:xfrm>
            <a:prstGeom prst="rect">
              <a:avLst/>
            </a:prstGeom>
          </p:spPr>
          <p:txBody>
            <a:bodyPr wrap="square">
              <a:spAutoFit/>
            </a:bodyPr>
            <a:lstStyle/>
            <a:p>
              <a:r>
                <a:rPr lang="en-US" altLang="zh-CN" sz="1600" dirty="0" err="1">
                  <a:latin typeface="Arial" panose="020B0604020202020204" pitchFamily="34" charset="0"/>
                  <a:cs typeface="Arial" panose="020B0604020202020204" pitchFamily="34" charset="0"/>
                </a:rPr>
                <a:t>Metagenomic</a:t>
              </a:r>
              <a:r>
                <a:rPr lang="en-US" altLang="zh-CN" sz="1600" dirty="0">
                  <a:latin typeface="Arial" panose="020B0604020202020204" pitchFamily="34" charset="0"/>
                  <a:cs typeface="Arial" panose="020B0604020202020204" pitchFamily="34" charset="0"/>
                </a:rPr>
                <a:t> assembly of a </a:t>
              </a:r>
              <a:r>
                <a:rPr lang="en-US" altLang="zh-CN" sz="1600" dirty="0" err="1">
                  <a:latin typeface="Arial" panose="020B0604020202020204" pitchFamily="34" charset="0"/>
                  <a:cs typeface="Arial" panose="020B0604020202020204" pitchFamily="34" charset="0"/>
                </a:rPr>
                <a:t>flavobacterial</a:t>
              </a:r>
              <a:r>
                <a:rPr lang="en-US" altLang="zh-CN" sz="1600" dirty="0">
                  <a:latin typeface="Arial" panose="020B0604020202020204" pitchFamily="34" charset="0"/>
                  <a:cs typeface="Arial" panose="020B0604020202020204" pitchFamily="34" charset="0"/>
                </a:rPr>
                <a:t> genome</a:t>
              </a:r>
              <a:endParaRPr lang="zh-CN" altLang="en-US" sz="1600" dirty="0">
                <a:latin typeface="Arial" panose="020B0604020202020204" pitchFamily="34" charset="0"/>
                <a:cs typeface="Arial" panose="020B0604020202020204" pitchFamily="34" charset="0"/>
              </a:endParaRPr>
            </a:p>
          </p:txBody>
        </p:sp>
        <p:sp>
          <p:nvSpPr>
            <p:cNvPr id="24" name="矩形 23"/>
            <p:cNvSpPr/>
            <p:nvPr/>
          </p:nvSpPr>
          <p:spPr>
            <a:xfrm>
              <a:off x="2782817" y="3179925"/>
              <a:ext cx="4824536" cy="43204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19872" y="4415078"/>
            <a:ext cx="5350626" cy="432048"/>
            <a:chOff x="2677758" y="3816185"/>
            <a:chExt cx="5350626" cy="432048"/>
          </a:xfrm>
        </p:grpSpPr>
        <p:sp>
          <p:nvSpPr>
            <p:cNvPr id="16" name="矩形 15"/>
            <p:cNvSpPr/>
            <p:nvPr/>
          </p:nvSpPr>
          <p:spPr>
            <a:xfrm>
              <a:off x="2699792" y="3861048"/>
              <a:ext cx="5328592" cy="338554"/>
            </a:xfrm>
            <a:prstGeom prst="rect">
              <a:avLst/>
            </a:prstGeom>
          </p:spPr>
          <p:txBody>
            <a:bodyPr wrap="square">
              <a:spAutoFit/>
            </a:bodyPr>
            <a:lstStyle/>
            <a:p>
              <a:r>
                <a:rPr lang="en-US" altLang="zh-CN" sz="1600" dirty="0">
                  <a:latin typeface="Arial" panose="020B0604020202020204" pitchFamily="34" charset="0"/>
                  <a:cs typeface="Arial" panose="020B0604020202020204" pitchFamily="34" charset="0"/>
                </a:rPr>
                <a:t>Using reference genomes to infer </a:t>
              </a:r>
              <a:r>
                <a:rPr lang="en-US" altLang="zh-CN" sz="1600" dirty="0" err="1">
                  <a:latin typeface="Arial" panose="020B0604020202020204" pitchFamily="34" charset="0"/>
                  <a:cs typeface="Arial" panose="020B0604020202020204" pitchFamily="34" charset="0"/>
                </a:rPr>
                <a:t>flavobacterial</a:t>
              </a:r>
              <a:r>
                <a:rPr lang="en-US" altLang="zh-CN" sz="1600" dirty="0">
                  <a:latin typeface="Arial" panose="020B0604020202020204" pitchFamily="34" charset="0"/>
                  <a:cs typeface="Arial" panose="020B0604020202020204" pitchFamily="34" charset="0"/>
                </a:rPr>
                <a:t> functions</a:t>
              </a:r>
              <a:endParaRPr lang="zh-CN" altLang="en-US" sz="1600" dirty="0">
                <a:latin typeface="Arial" panose="020B0604020202020204" pitchFamily="34" charset="0"/>
                <a:cs typeface="Arial" panose="020B0604020202020204" pitchFamily="34" charset="0"/>
              </a:endParaRPr>
            </a:p>
          </p:txBody>
        </p:sp>
        <p:sp>
          <p:nvSpPr>
            <p:cNvPr id="26" name="矩形 25"/>
            <p:cNvSpPr/>
            <p:nvPr/>
          </p:nvSpPr>
          <p:spPr>
            <a:xfrm>
              <a:off x="2677758" y="3816185"/>
              <a:ext cx="5350626" cy="43204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5087073" y="5218183"/>
            <a:ext cx="2025187" cy="432048"/>
            <a:chOff x="4383917" y="4398155"/>
            <a:chExt cx="2025187" cy="432048"/>
          </a:xfrm>
        </p:grpSpPr>
        <p:sp>
          <p:nvSpPr>
            <p:cNvPr id="17" name="矩形 16"/>
            <p:cNvSpPr/>
            <p:nvPr/>
          </p:nvSpPr>
          <p:spPr>
            <a:xfrm>
              <a:off x="4427984" y="4437112"/>
              <a:ext cx="1981120" cy="338554"/>
            </a:xfrm>
            <a:prstGeom prst="rect">
              <a:avLst/>
            </a:prstGeom>
          </p:spPr>
          <p:txBody>
            <a:bodyPr wrap="none">
              <a:spAutoFit/>
            </a:bodyPr>
            <a:lstStyle/>
            <a:p>
              <a:r>
                <a:rPr lang="en-US" altLang="zh-CN" sz="1600" dirty="0">
                  <a:latin typeface="Arial" panose="020B0604020202020204" pitchFamily="34" charset="0"/>
                  <a:cs typeface="Arial" panose="020B0604020202020204" pitchFamily="34" charset="0"/>
                </a:rPr>
                <a:t>Cultivation of TRM1</a:t>
              </a:r>
              <a:endParaRPr lang="zh-CN" altLang="en-US" sz="1600" dirty="0">
                <a:latin typeface="Arial" panose="020B0604020202020204" pitchFamily="34" charset="0"/>
                <a:cs typeface="Arial" panose="020B0604020202020204" pitchFamily="34" charset="0"/>
              </a:endParaRPr>
            </a:p>
          </p:txBody>
        </p:sp>
        <p:sp>
          <p:nvSpPr>
            <p:cNvPr id="28" name="矩形 27"/>
            <p:cNvSpPr/>
            <p:nvPr/>
          </p:nvSpPr>
          <p:spPr>
            <a:xfrm>
              <a:off x="4383917" y="4398155"/>
              <a:ext cx="2016224" cy="43204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4644008" y="6021288"/>
            <a:ext cx="2918981" cy="432048"/>
            <a:chOff x="4045910" y="4969108"/>
            <a:chExt cx="2918981" cy="432048"/>
          </a:xfrm>
        </p:grpSpPr>
        <p:sp>
          <p:nvSpPr>
            <p:cNvPr id="18" name="矩形 17"/>
            <p:cNvSpPr/>
            <p:nvPr/>
          </p:nvSpPr>
          <p:spPr>
            <a:xfrm>
              <a:off x="4067944" y="5013176"/>
              <a:ext cx="2896947" cy="338554"/>
            </a:xfrm>
            <a:prstGeom prst="rect">
              <a:avLst/>
            </a:prstGeom>
          </p:spPr>
          <p:txBody>
            <a:bodyPr wrap="none">
              <a:spAutoFit/>
            </a:bodyPr>
            <a:lstStyle/>
            <a:p>
              <a:r>
                <a:rPr lang="en-US" altLang="zh-CN" sz="1600" dirty="0">
                  <a:latin typeface="Arial" panose="020B0604020202020204" pitchFamily="34" charset="0"/>
                  <a:cs typeface="Arial" panose="020B0604020202020204" pitchFamily="34" charset="0"/>
                </a:rPr>
                <a:t>TRM1 and disease resistance</a:t>
              </a:r>
              <a:endParaRPr lang="zh-CN" altLang="en-US" sz="1600" dirty="0">
                <a:latin typeface="Arial" panose="020B0604020202020204" pitchFamily="34" charset="0"/>
                <a:cs typeface="Arial" panose="020B0604020202020204" pitchFamily="34" charset="0"/>
              </a:endParaRPr>
            </a:p>
          </p:txBody>
        </p:sp>
        <p:sp>
          <p:nvSpPr>
            <p:cNvPr id="30" name="矩形 29"/>
            <p:cNvSpPr/>
            <p:nvPr/>
          </p:nvSpPr>
          <p:spPr>
            <a:xfrm>
              <a:off x="4045910" y="4969108"/>
              <a:ext cx="2891337" cy="43204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下箭头 31"/>
          <p:cNvSpPr/>
          <p:nvPr/>
        </p:nvSpPr>
        <p:spPr>
          <a:xfrm>
            <a:off x="5984220" y="2481084"/>
            <a:ext cx="216024" cy="2880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下箭头 33"/>
          <p:cNvSpPr/>
          <p:nvPr/>
        </p:nvSpPr>
        <p:spPr>
          <a:xfrm>
            <a:off x="5984220" y="3273172"/>
            <a:ext cx="216024" cy="2880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下箭头 34"/>
          <p:cNvSpPr/>
          <p:nvPr/>
        </p:nvSpPr>
        <p:spPr>
          <a:xfrm>
            <a:off x="5984220" y="4082183"/>
            <a:ext cx="216024" cy="2880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下箭头 35"/>
          <p:cNvSpPr/>
          <p:nvPr/>
        </p:nvSpPr>
        <p:spPr>
          <a:xfrm>
            <a:off x="5984220" y="4868365"/>
            <a:ext cx="216024" cy="2880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 name="下箭头 36"/>
          <p:cNvSpPr/>
          <p:nvPr/>
        </p:nvSpPr>
        <p:spPr>
          <a:xfrm>
            <a:off x="5993399" y="5677376"/>
            <a:ext cx="216024" cy="2880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221024" y="1047710"/>
            <a:ext cx="2509263" cy="1994953"/>
            <a:chOff x="334544" y="969711"/>
            <a:chExt cx="2509263" cy="1994953"/>
          </a:xfrm>
        </p:grpSpPr>
        <p:pic>
          <p:nvPicPr>
            <p:cNvPr id="24578" name="Picture 2" descr="http://pic2.16pic.com/00/07/01/16pic_701194_b.jpg"/>
            <p:cNvPicPr>
              <a:picLocks noChangeAspect="1" noChangeArrowheads="1"/>
            </p:cNvPicPr>
            <p:nvPr/>
          </p:nvPicPr>
          <p:blipFill>
            <a:blip r:embed="rId4" cstate="print"/>
            <a:srcRect l="1840" t="4989" r="1446" b="28052"/>
            <a:stretch>
              <a:fillRect/>
            </a:stretch>
          </p:blipFill>
          <p:spPr bwMode="auto">
            <a:xfrm>
              <a:off x="441475" y="1382165"/>
              <a:ext cx="2051720" cy="971044"/>
            </a:xfrm>
            <a:prstGeom prst="rect">
              <a:avLst/>
            </a:prstGeom>
            <a:noFill/>
          </p:spPr>
        </p:pic>
        <p:sp>
          <p:nvSpPr>
            <p:cNvPr id="12" name="矩形 11"/>
            <p:cNvSpPr/>
            <p:nvPr/>
          </p:nvSpPr>
          <p:spPr>
            <a:xfrm>
              <a:off x="765515" y="969711"/>
              <a:ext cx="1443472" cy="292388"/>
            </a:xfrm>
            <a:prstGeom prst="rect">
              <a:avLst/>
            </a:prstGeom>
          </p:spPr>
          <p:txBody>
            <a:bodyPr wrap="none">
              <a:spAutoFit/>
            </a:bodyPr>
            <a:lstStyle/>
            <a:p>
              <a:r>
                <a:rPr lang="en-US" altLang="zh-CN" sz="1300" b="1" dirty="0">
                  <a:latin typeface="Arial" panose="020B0604020202020204" pitchFamily="34" charset="0"/>
                  <a:cs typeface="Arial" panose="020B0604020202020204" pitchFamily="34" charset="0"/>
                </a:rPr>
                <a:t>Tomato</a:t>
              </a:r>
              <a:r>
                <a:rPr lang="zh-CN" altLang="en-US" sz="1300" b="1" dirty="0">
                  <a:latin typeface="宋体" panose="02010600030101010101" pitchFamily="2" charset="-122"/>
                  <a:ea typeface="宋体" panose="02010600030101010101" pitchFamily="2" charset="-122"/>
                  <a:cs typeface="Arial" panose="020B0604020202020204" pitchFamily="34" charset="0"/>
                </a:rPr>
                <a:t>（番茄）</a:t>
              </a:r>
            </a:p>
          </p:txBody>
        </p:sp>
        <p:sp>
          <p:nvSpPr>
            <p:cNvPr id="41" name="矩形 40"/>
            <p:cNvSpPr/>
            <p:nvPr/>
          </p:nvSpPr>
          <p:spPr>
            <a:xfrm>
              <a:off x="334544" y="2410666"/>
              <a:ext cx="2509263" cy="553998"/>
            </a:xfrm>
            <a:prstGeom prst="rect">
              <a:avLst/>
            </a:prstGeom>
          </p:spPr>
          <p:txBody>
            <a:bodyPr wrap="square">
              <a:spAutoFit/>
            </a:bodyPr>
            <a:lstStyle/>
            <a:p>
              <a:pPr lvl="0" algn="ctr">
                <a:lnSpc>
                  <a:spcPct val="150000"/>
                </a:lnSpc>
              </a:pPr>
              <a:r>
                <a:rPr lang="en-US" altLang="zh-CN" sz="1000" dirty="0">
                  <a:solidFill>
                    <a:prstClr val="black"/>
                  </a:solidFill>
                  <a:latin typeface="Arial" panose="020B0604020202020204" pitchFamily="34" charset="0"/>
                  <a:cs typeface="Arial" panose="020B0604020202020204" pitchFamily="34" charset="0"/>
                </a:rPr>
                <a:t>A model plant /Disease resistance</a:t>
              </a:r>
            </a:p>
            <a:p>
              <a:pPr lvl="0" algn="r">
                <a:lnSpc>
                  <a:spcPct val="150000"/>
                </a:lnSpc>
              </a:pPr>
              <a:r>
                <a:rPr lang="en-US" altLang="zh-CN" sz="1000" i="1" dirty="0">
                  <a:solidFill>
                    <a:srgbClr val="0070C0"/>
                  </a:solidFill>
                  <a:latin typeface="Arial" panose="020B0604020202020204" pitchFamily="34" charset="0"/>
                  <a:cs typeface="Arial" panose="020B0604020202020204" pitchFamily="34" charset="0"/>
                </a:rPr>
                <a:t>Tomato Genome Consortium, 2012</a:t>
              </a:r>
              <a:endParaRPr lang="zh-CN" altLang="en-US" sz="1000" i="1" dirty="0">
                <a:solidFill>
                  <a:srgbClr val="0070C0"/>
                </a:solidFill>
                <a:latin typeface="Arial" panose="020B0604020202020204" pitchFamily="34" charset="0"/>
                <a:cs typeface="Arial" panose="020B0604020202020204" pitchFamily="34" charset="0"/>
              </a:endParaRPr>
            </a:p>
          </p:txBody>
        </p:sp>
      </p:grpSp>
      <p:pic>
        <p:nvPicPr>
          <p:cNvPr id="16390" name="Picture 6" descr="https://upload.wikimedia.org/wikipedia/commons/thumb/1/13/Ralstonia_solanacearum_symptoms.jpg/186px-Ralstonia_solanacearum_symptoms.jpg"/>
          <p:cNvPicPr>
            <a:picLocks noChangeAspect="1" noChangeArrowheads="1"/>
          </p:cNvPicPr>
          <p:nvPr/>
        </p:nvPicPr>
        <p:blipFill>
          <a:blip r:embed="rId5" cstate="print"/>
          <a:srcRect/>
          <a:stretch>
            <a:fillRect/>
          </a:stretch>
        </p:blipFill>
        <p:spPr bwMode="auto">
          <a:xfrm>
            <a:off x="1984822" y="4474277"/>
            <a:ext cx="1152128" cy="1114963"/>
          </a:xfrm>
          <a:prstGeom prst="rect">
            <a:avLst/>
          </a:prstGeom>
          <a:noFill/>
        </p:spPr>
      </p:pic>
      <p:sp>
        <p:nvSpPr>
          <p:cNvPr id="44" name="矩形 43"/>
          <p:cNvSpPr/>
          <p:nvPr/>
        </p:nvSpPr>
        <p:spPr>
          <a:xfrm>
            <a:off x="579866" y="3163018"/>
            <a:ext cx="2549096" cy="292388"/>
          </a:xfrm>
          <a:prstGeom prst="rect">
            <a:avLst/>
          </a:prstGeom>
        </p:spPr>
        <p:txBody>
          <a:bodyPr wrap="none">
            <a:spAutoFit/>
          </a:bodyPr>
          <a:lstStyle/>
          <a:p>
            <a:r>
              <a:rPr lang="en-US" altLang="zh-CN" sz="1300" b="1" dirty="0">
                <a:latin typeface="Arial" panose="020B0604020202020204" pitchFamily="34" charset="0"/>
                <a:cs typeface="Arial" panose="020B0604020202020204" pitchFamily="34" charset="0"/>
              </a:rPr>
              <a:t>Bacterial wilt</a:t>
            </a:r>
            <a:r>
              <a:rPr lang="zh-CN" altLang="en-US" sz="1300" b="1" dirty="0">
                <a:latin typeface="宋体" panose="02010600030101010101" pitchFamily="2" charset="-122"/>
                <a:ea typeface="宋体" panose="02010600030101010101" pitchFamily="2" charset="-122"/>
                <a:cs typeface="Arial" panose="020B0604020202020204" pitchFamily="34" charset="0"/>
              </a:rPr>
              <a:t>（细菌性青枯病）</a:t>
            </a:r>
          </a:p>
        </p:txBody>
      </p:sp>
      <p:pic>
        <p:nvPicPr>
          <p:cNvPr id="16392" name="Picture 8" descr="http://p2.so.qhimgs1.com/bdr/_240_/t01e7021fa909b4107e.jpg"/>
          <p:cNvPicPr>
            <a:picLocks noChangeAspect="1" noChangeArrowheads="1"/>
          </p:cNvPicPr>
          <p:nvPr/>
        </p:nvPicPr>
        <p:blipFill>
          <a:blip r:embed="rId6" cstate="print"/>
          <a:srcRect l="10492" r="47873" b="18101"/>
          <a:stretch>
            <a:fillRect/>
          </a:stretch>
        </p:blipFill>
        <p:spPr bwMode="auto">
          <a:xfrm>
            <a:off x="1985617" y="3573016"/>
            <a:ext cx="1151334" cy="918766"/>
          </a:xfrm>
          <a:prstGeom prst="rect">
            <a:avLst/>
          </a:prstGeom>
          <a:noFill/>
        </p:spPr>
      </p:pic>
      <p:sp>
        <p:nvSpPr>
          <p:cNvPr id="47" name="矩形 46"/>
          <p:cNvSpPr/>
          <p:nvPr/>
        </p:nvSpPr>
        <p:spPr>
          <a:xfrm>
            <a:off x="749397" y="6344911"/>
            <a:ext cx="2608406" cy="294632"/>
          </a:xfrm>
          <a:prstGeom prst="rect">
            <a:avLst/>
          </a:prstGeom>
        </p:spPr>
        <p:txBody>
          <a:bodyPr wrap="none">
            <a:spAutoFit/>
          </a:bodyPr>
          <a:lstStyle/>
          <a:p>
            <a:pPr lvl="0" algn="ctr">
              <a:lnSpc>
                <a:spcPct val="150000"/>
              </a:lnSpc>
            </a:pPr>
            <a:r>
              <a:rPr lang="en-US" altLang="zh-CN" sz="1000" i="1" dirty="0" err="1">
                <a:solidFill>
                  <a:srgbClr val="0070C0"/>
                </a:solidFill>
                <a:latin typeface="Arial" panose="020B0604020202020204" pitchFamily="34" charset="0"/>
                <a:cs typeface="Arial" panose="020B0604020202020204" pitchFamily="34" charset="0"/>
              </a:rPr>
              <a:t>Vasse</a:t>
            </a:r>
            <a:r>
              <a:rPr lang="en-US" altLang="zh-CN" sz="1000" i="1" dirty="0">
                <a:solidFill>
                  <a:srgbClr val="0070C0"/>
                </a:solidFill>
                <a:latin typeface="Arial" panose="020B0604020202020204" pitchFamily="34" charset="0"/>
                <a:cs typeface="Arial" panose="020B0604020202020204" pitchFamily="34" charset="0"/>
              </a:rPr>
              <a:t>, 1995; Denny 1995; Kao et al., 2012</a:t>
            </a:r>
            <a:endParaRPr lang="zh-CN" altLang="en-US" sz="1000" i="1" dirty="0">
              <a:solidFill>
                <a:srgbClr val="0070C0"/>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88043"/>
            <a:ext cx="7992888" cy="584775"/>
          </a:xfrm>
          <a:prstGeom prst="rect">
            <a:avLst/>
          </a:prstGeom>
        </p:spPr>
        <p:txBody>
          <a:bodyPr wrap="square">
            <a:spAutoFit/>
          </a:bodyPr>
          <a:lstStyle/>
          <a:p>
            <a:pPr>
              <a:lnSpc>
                <a:spcPts val="2000"/>
              </a:lnSpc>
            </a:pPr>
            <a:r>
              <a:rPr lang="en-US" altLang="zh-CN" sz="1600" b="1" dirty="0">
                <a:latin typeface="Arial" panose="020B0604020202020204" pitchFamily="34" charset="0"/>
                <a:cs typeface="Arial" panose="020B0604020202020204" pitchFamily="34" charset="0"/>
              </a:rPr>
              <a:t>Result 1: Microbiome structures differed between Hawaii 7996 and Moneymaker in </a:t>
            </a:r>
            <a:r>
              <a:rPr lang="en-US" altLang="zh-CN" sz="1600" b="1" dirty="0" err="1">
                <a:latin typeface="Arial" panose="020B0604020202020204" pitchFamily="34" charset="0"/>
                <a:cs typeface="Arial" panose="020B0604020202020204" pitchFamily="34" charset="0"/>
              </a:rPr>
              <a:t>mesocosm</a:t>
            </a:r>
            <a:r>
              <a:rPr lang="en-US" altLang="zh-CN" sz="1600" b="1" dirty="0">
                <a:latin typeface="Arial" panose="020B0604020202020204" pitchFamily="34" charset="0"/>
                <a:cs typeface="Arial" panose="020B0604020202020204" pitchFamily="34" charset="0"/>
              </a:rPr>
              <a:t> experiment and pot experiment.</a:t>
            </a:r>
            <a:endParaRPr lang="zh-CN" altLang="en-US" sz="1600" b="1" dirty="0">
              <a:latin typeface="Arial" panose="020B0604020202020204" pitchFamily="34" charset="0"/>
              <a:cs typeface="Arial" panose="020B0604020202020204" pitchFamily="34" charset="0"/>
            </a:endParaRPr>
          </a:p>
        </p:txBody>
      </p:sp>
      <p:pic>
        <p:nvPicPr>
          <p:cNvPr id="8" name="Picture 2" descr="http://pic.90sjimg.com/design/00/07/85/23/5901e808ea56f.png!/fw/282/quality/90/unsharp/true/compress/true/canvas/282x256a0a0/cvscolor/FFFFFFFF"/>
          <p:cNvPicPr>
            <a:picLocks noChangeAspect="1" noChangeArrowheads="1"/>
          </p:cNvPicPr>
          <p:nvPr/>
        </p:nvPicPr>
        <p:blipFill>
          <a:blip r:embed="rId3" cstate="print"/>
          <a:srcRect/>
          <a:stretch>
            <a:fillRect/>
          </a:stretch>
        </p:blipFill>
        <p:spPr bwMode="auto">
          <a:xfrm>
            <a:off x="8460274" y="0"/>
            <a:ext cx="683726" cy="620688"/>
          </a:xfrm>
          <a:prstGeom prst="rect">
            <a:avLst/>
          </a:prstGeom>
          <a:noFill/>
        </p:spPr>
      </p:pic>
      <p:grpSp>
        <p:nvGrpSpPr>
          <p:cNvPr id="28" name="组合 27"/>
          <p:cNvGrpSpPr/>
          <p:nvPr/>
        </p:nvGrpSpPr>
        <p:grpSpPr>
          <a:xfrm>
            <a:off x="159634" y="744826"/>
            <a:ext cx="4494313" cy="3079026"/>
            <a:chOff x="159634" y="744826"/>
            <a:chExt cx="4494313" cy="3079026"/>
          </a:xfrm>
        </p:grpSpPr>
        <p:grpSp>
          <p:nvGrpSpPr>
            <p:cNvPr id="11" name="组合 10"/>
            <p:cNvGrpSpPr/>
            <p:nvPr/>
          </p:nvGrpSpPr>
          <p:grpSpPr>
            <a:xfrm>
              <a:off x="539552" y="836712"/>
              <a:ext cx="3960440" cy="2424728"/>
              <a:chOff x="251520" y="836712"/>
              <a:chExt cx="5338059" cy="3144808"/>
            </a:xfrm>
          </p:grpSpPr>
          <p:pic>
            <p:nvPicPr>
              <p:cNvPr id="1026" name="Picture 2"/>
              <p:cNvPicPr>
                <a:picLocks noChangeAspect="1" noChangeArrowheads="1"/>
              </p:cNvPicPr>
              <p:nvPr/>
            </p:nvPicPr>
            <p:blipFill>
              <a:blip r:embed="rId4" cstate="print"/>
              <a:srcRect/>
              <a:stretch>
                <a:fillRect/>
              </a:stretch>
            </p:blipFill>
            <p:spPr bwMode="auto">
              <a:xfrm>
                <a:off x="251520" y="836712"/>
                <a:ext cx="2976592" cy="1837184"/>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3347864" y="908720"/>
                <a:ext cx="2241715" cy="1688406"/>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251520" y="2708919"/>
                <a:ext cx="5328592" cy="1272601"/>
              </a:xfrm>
              <a:prstGeom prst="rect">
                <a:avLst/>
              </a:prstGeom>
              <a:noFill/>
              <a:ln w="9525">
                <a:noFill/>
                <a:miter lim="800000"/>
                <a:headEnd/>
                <a:tailEnd/>
              </a:ln>
            </p:spPr>
          </p:pic>
        </p:grpSp>
        <p:sp>
          <p:nvSpPr>
            <p:cNvPr id="6" name="矩形 5"/>
            <p:cNvSpPr/>
            <p:nvPr/>
          </p:nvSpPr>
          <p:spPr>
            <a:xfrm>
              <a:off x="477483" y="3292488"/>
              <a:ext cx="4176464" cy="531364"/>
            </a:xfrm>
            <a:prstGeom prst="rect">
              <a:avLst/>
            </a:prstGeom>
          </p:spPr>
          <p:txBody>
            <a:bodyPr wrap="square">
              <a:spAutoFit/>
            </a:bodyPr>
            <a:lstStyle/>
            <a:p>
              <a:pPr marL="342900" indent="-342900">
                <a:lnSpc>
                  <a:spcPts val="1800"/>
                </a:lnSpc>
              </a:pPr>
              <a:r>
                <a:rPr lang="en-US" altLang="zh-CN" sz="1200" dirty="0">
                  <a:latin typeface="Arial" panose="020B0604020202020204" pitchFamily="34" charset="0"/>
                  <a:cs typeface="Arial" panose="020B0604020202020204" pitchFamily="34" charset="0"/>
                </a:rPr>
                <a:t>1.First sampling: active growth and first flowering stage</a:t>
              </a:r>
            </a:p>
            <a:p>
              <a:pPr marL="342900" indent="-342900">
                <a:lnSpc>
                  <a:spcPts val="1800"/>
                </a:lnSpc>
              </a:pPr>
              <a:r>
                <a:rPr lang="en-US" altLang="zh-CN" sz="1200" dirty="0">
                  <a:latin typeface="Arial" panose="020B0604020202020204" pitchFamily="34" charset="0"/>
                  <a:cs typeface="Arial" panose="020B0604020202020204" pitchFamily="34" charset="0"/>
                </a:rPr>
                <a:t>2.Second sampling: fruiting and senescence stage</a:t>
              </a:r>
              <a:endParaRPr lang="zh-CN" altLang="en-US" sz="1200" dirty="0">
                <a:latin typeface="Arial" panose="020B0604020202020204" pitchFamily="34" charset="0"/>
                <a:cs typeface="Arial" panose="020B0604020202020204" pitchFamily="34" charset="0"/>
              </a:endParaRPr>
            </a:p>
          </p:txBody>
        </p:sp>
        <p:sp>
          <p:nvSpPr>
            <p:cNvPr id="20" name="TextBox 19"/>
            <p:cNvSpPr txBox="1"/>
            <p:nvPr/>
          </p:nvSpPr>
          <p:spPr>
            <a:xfrm>
              <a:off x="159634" y="744826"/>
              <a:ext cx="288032"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p:txBody>
        </p:sp>
      </p:grpSp>
      <p:grpSp>
        <p:nvGrpSpPr>
          <p:cNvPr id="27" name="组合 26"/>
          <p:cNvGrpSpPr/>
          <p:nvPr/>
        </p:nvGrpSpPr>
        <p:grpSpPr>
          <a:xfrm>
            <a:off x="539552" y="3789040"/>
            <a:ext cx="3240360" cy="2979636"/>
            <a:chOff x="5004048" y="707579"/>
            <a:chExt cx="3240360" cy="2979636"/>
          </a:xfrm>
        </p:grpSpPr>
        <p:sp>
          <p:nvSpPr>
            <p:cNvPr id="12" name="矩形 11"/>
            <p:cNvSpPr/>
            <p:nvPr/>
          </p:nvSpPr>
          <p:spPr>
            <a:xfrm>
              <a:off x="5580112" y="3155851"/>
              <a:ext cx="2530020" cy="531364"/>
            </a:xfrm>
            <a:prstGeom prst="rect">
              <a:avLst/>
            </a:prstGeom>
          </p:spPr>
          <p:txBody>
            <a:bodyPr wrap="square">
              <a:spAutoFit/>
            </a:bodyPr>
            <a:lstStyle/>
            <a:p>
              <a:pPr marL="342900" indent="-342900">
                <a:lnSpc>
                  <a:spcPts val="1800"/>
                </a:lnSpc>
              </a:pPr>
              <a:r>
                <a:rPr lang="en-US" altLang="zh-CN" sz="1200" dirty="0">
                  <a:latin typeface="Arial" panose="020B0604020202020204" pitchFamily="34" charset="0"/>
                  <a:cs typeface="Arial" panose="020B0604020202020204" pitchFamily="34" charset="0"/>
                </a:rPr>
                <a:t>Plant rhizosphere &lt; Bulk soil</a:t>
              </a:r>
            </a:p>
            <a:p>
              <a:pPr marL="342900" indent="-342900">
                <a:lnSpc>
                  <a:spcPts val="1800"/>
                </a:lnSpc>
              </a:pPr>
              <a:r>
                <a:rPr lang="en-US" altLang="zh-CN" sz="1200" dirty="0">
                  <a:latin typeface="Arial" panose="020B0604020202020204" pitchFamily="34" charset="0"/>
                  <a:cs typeface="Arial" panose="020B0604020202020204" pitchFamily="34" charset="0"/>
                </a:rPr>
                <a:t>First sampling &lt; Second sampling</a:t>
              </a:r>
              <a:endParaRPr lang="zh-CN" altLang="en-US" sz="1200" dirty="0">
                <a:latin typeface="Arial" panose="020B0604020202020204" pitchFamily="34" charset="0"/>
                <a:cs typeface="Arial" panose="020B0604020202020204" pitchFamily="34" charset="0"/>
              </a:endParaRPr>
            </a:p>
          </p:txBody>
        </p:sp>
        <p:grpSp>
          <p:nvGrpSpPr>
            <p:cNvPr id="15" name="组合 14"/>
            <p:cNvGrpSpPr/>
            <p:nvPr/>
          </p:nvGrpSpPr>
          <p:grpSpPr>
            <a:xfrm>
              <a:off x="5364088" y="707579"/>
              <a:ext cx="2880320" cy="2520280"/>
              <a:chOff x="5292080" y="708682"/>
              <a:chExt cx="2771800" cy="2471619"/>
            </a:xfrm>
          </p:grpSpPr>
          <p:pic>
            <p:nvPicPr>
              <p:cNvPr id="2049" name="Picture 1"/>
              <p:cNvPicPr>
                <a:picLocks noChangeAspect="1" noChangeArrowheads="1"/>
              </p:cNvPicPr>
              <p:nvPr/>
            </p:nvPicPr>
            <p:blipFill>
              <a:blip r:embed="rId7" cstate="print"/>
              <a:srcRect/>
              <a:stretch>
                <a:fillRect/>
              </a:stretch>
            </p:blipFill>
            <p:spPr bwMode="auto">
              <a:xfrm>
                <a:off x="5292080" y="708682"/>
                <a:ext cx="2771800" cy="2471619"/>
              </a:xfrm>
              <a:prstGeom prst="rect">
                <a:avLst/>
              </a:prstGeom>
              <a:noFill/>
              <a:ln w="9525">
                <a:noFill/>
                <a:miter lim="800000"/>
                <a:headEnd/>
                <a:tailEnd/>
              </a:ln>
            </p:spPr>
          </p:pic>
          <p:sp>
            <p:nvSpPr>
              <p:cNvPr id="14" name="矩形 13"/>
              <p:cNvSpPr/>
              <p:nvPr/>
            </p:nvSpPr>
            <p:spPr>
              <a:xfrm>
                <a:off x="5292080" y="708682"/>
                <a:ext cx="216024"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20"/>
            <p:cNvSpPr txBox="1"/>
            <p:nvPr/>
          </p:nvSpPr>
          <p:spPr>
            <a:xfrm>
              <a:off x="5004048" y="742391"/>
              <a:ext cx="288032"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C</a:t>
              </a:r>
              <a:endParaRPr lang="zh-CN" altLang="en-US" sz="1600" dirty="0">
                <a:latin typeface="Arial" panose="020B0604020202020204" pitchFamily="34" charset="0"/>
                <a:cs typeface="Arial" panose="020B0604020202020204" pitchFamily="34" charset="0"/>
              </a:endParaRPr>
            </a:p>
          </p:txBody>
        </p:sp>
      </p:grpSp>
      <p:grpSp>
        <p:nvGrpSpPr>
          <p:cNvPr id="26" name="组合 25"/>
          <p:cNvGrpSpPr/>
          <p:nvPr/>
        </p:nvGrpSpPr>
        <p:grpSpPr>
          <a:xfrm>
            <a:off x="4958105" y="701796"/>
            <a:ext cx="3177649" cy="2880320"/>
            <a:chOff x="159634" y="3789040"/>
            <a:chExt cx="3177649" cy="2880320"/>
          </a:xfrm>
        </p:grpSpPr>
        <p:grpSp>
          <p:nvGrpSpPr>
            <p:cNvPr id="19" name="组合 18"/>
            <p:cNvGrpSpPr/>
            <p:nvPr/>
          </p:nvGrpSpPr>
          <p:grpSpPr>
            <a:xfrm>
              <a:off x="637625" y="3933056"/>
              <a:ext cx="2699658" cy="2736304"/>
              <a:chOff x="528971" y="3861048"/>
              <a:chExt cx="2699658" cy="2736304"/>
            </a:xfrm>
          </p:grpSpPr>
          <p:pic>
            <p:nvPicPr>
              <p:cNvPr id="4" name="Picture 3"/>
              <p:cNvPicPr>
                <a:picLocks noChangeAspect="1" noChangeArrowheads="1"/>
              </p:cNvPicPr>
              <p:nvPr/>
            </p:nvPicPr>
            <p:blipFill>
              <a:blip r:embed="rId8" cstate="print"/>
              <a:srcRect/>
              <a:stretch>
                <a:fillRect/>
              </a:stretch>
            </p:blipFill>
            <p:spPr bwMode="auto">
              <a:xfrm>
                <a:off x="528971" y="3861048"/>
                <a:ext cx="2699658" cy="2736304"/>
              </a:xfrm>
              <a:prstGeom prst="rect">
                <a:avLst/>
              </a:prstGeom>
              <a:noFill/>
              <a:ln w="9525">
                <a:noFill/>
                <a:miter lim="800000"/>
                <a:headEnd/>
                <a:tailEnd/>
              </a:ln>
            </p:spPr>
          </p:pic>
          <p:sp>
            <p:nvSpPr>
              <p:cNvPr id="16" name="TextBox 15"/>
              <p:cNvSpPr txBox="1"/>
              <p:nvPr/>
            </p:nvSpPr>
            <p:spPr>
              <a:xfrm>
                <a:off x="793373" y="4466929"/>
                <a:ext cx="504056" cy="307777"/>
              </a:xfrm>
              <a:prstGeom prst="rect">
                <a:avLst/>
              </a:prstGeom>
              <a:noFill/>
            </p:spPr>
            <p:txBody>
              <a:bodyPr wrap="square" rtlCol="0">
                <a:spAutoFit/>
              </a:bodyPr>
              <a:lstStyle/>
              <a:p>
                <a:r>
                  <a:rPr lang="en-US" altLang="zh-CN" sz="1400" dirty="0">
                    <a:solidFill>
                      <a:srgbClr val="FF0000"/>
                    </a:solidFill>
                    <a:latin typeface="Arial" panose="020B0604020202020204" pitchFamily="34" charset="0"/>
                    <a:cs typeface="Arial" panose="020B0604020202020204" pitchFamily="34" charset="0"/>
                  </a:rPr>
                  <a:t>Soil</a:t>
                </a:r>
                <a:endParaRPr lang="zh-CN" altLang="en-US" sz="1400" dirty="0">
                  <a:solidFill>
                    <a:srgbClr val="FF0000"/>
                  </a:solidFill>
                  <a:latin typeface="Arial" panose="020B0604020202020204" pitchFamily="34" charset="0"/>
                  <a:cs typeface="Arial" panose="020B0604020202020204" pitchFamily="34" charset="0"/>
                </a:endParaRPr>
              </a:p>
            </p:txBody>
          </p:sp>
          <p:sp>
            <p:nvSpPr>
              <p:cNvPr id="17" name="TextBox 16"/>
              <p:cNvSpPr txBox="1"/>
              <p:nvPr/>
            </p:nvSpPr>
            <p:spPr>
              <a:xfrm>
                <a:off x="1635156" y="5157192"/>
                <a:ext cx="792088" cy="307777"/>
              </a:xfrm>
              <a:prstGeom prst="rect">
                <a:avLst/>
              </a:prstGeom>
              <a:noFill/>
            </p:spPr>
            <p:txBody>
              <a:bodyPr wrap="square" rtlCol="0">
                <a:spAutoFit/>
              </a:bodyPr>
              <a:lstStyle/>
              <a:p>
                <a:r>
                  <a:rPr lang="en-US" altLang="zh-CN" sz="1400" dirty="0">
                    <a:solidFill>
                      <a:srgbClr val="FF0000"/>
                    </a:solidFill>
                    <a:latin typeface="Arial" panose="020B0604020202020204" pitchFamily="34" charset="0"/>
                    <a:cs typeface="Arial" panose="020B0604020202020204" pitchFamily="34" charset="0"/>
                  </a:rPr>
                  <a:t>Second</a:t>
                </a:r>
                <a:endParaRPr lang="zh-CN" altLang="en-US" sz="1400" dirty="0">
                  <a:solidFill>
                    <a:srgbClr val="FF0000"/>
                  </a:solidFill>
                  <a:latin typeface="Arial" panose="020B0604020202020204" pitchFamily="34" charset="0"/>
                  <a:cs typeface="Arial" panose="020B0604020202020204" pitchFamily="34" charset="0"/>
                </a:endParaRPr>
              </a:p>
            </p:txBody>
          </p:sp>
          <p:sp>
            <p:nvSpPr>
              <p:cNvPr id="18" name="TextBox 17"/>
              <p:cNvSpPr txBox="1"/>
              <p:nvPr/>
            </p:nvSpPr>
            <p:spPr>
              <a:xfrm>
                <a:off x="2355236" y="5385590"/>
                <a:ext cx="576064" cy="307777"/>
              </a:xfrm>
              <a:prstGeom prst="rect">
                <a:avLst/>
              </a:prstGeom>
              <a:noFill/>
            </p:spPr>
            <p:txBody>
              <a:bodyPr wrap="square" rtlCol="0">
                <a:spAutoFit/>
              </a:bodyPr>
              <a:lstStyle/>
              <a:p>
                <a:r>
                  <a:rPr lang="en-US" altLang="zh-CN" sz="1400" dirty="0">
                    <a:solidFill>
                      <a:srgbClr val="FF0000"/>
                    </a:solidFill>
                    <a:latin typeface="Arial" panose="020B0604020202020204" pitchFamily="34" charset="0"/>
                    <a:cs typeface="Arial" panose="020B0604020202020204" pitchFamily="34" charset="0"/>
                  </a:rPr>
                  <a:t>First</a:t>
                </a:r>
                <a:endParaRPr lang="zh-CN" altLang="en-US" sz="1400" dirty="0">
                  <a:solidFill>
                    <a:srgbClr val="FF0000"/>
                  </a:solidFill>
                  <a:latin typeface="Arial" panose="020B0604020202020204" pitchFamily="34" charset="0"/>
                  <a:cs typeface="Arial" panose="020B0604020202020204" pitchFamily="34" charset="0"/>
                </a:endParaRPr>
              </a:p>
            </p:txBody>
          </p:sp>
        </p:grpSp>
        <p:sp>
          <p:nvSpPr>
            <p:cNvPr id="22" name="TextBox 21"/>
            <p:cNvSpPr txBox="1"/>
            <p:nvPr/>
          </p:nvSpPr>
          <p:spPr>
            <a:xfrm>
              <a:off x="159634" y="3789040"/>
              <a:ext cx="288032"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p:txBody>
        </p:sp>
      </p:grpSp>
      <p:sp>
        <p:nvSpPr>
          <p:cNvPr id="23" name="TextBox 22"/>
          <p:cNvSpPr txBox="1"/>
          <p:nvPr/>
        </p:nvSpPr>
        <p:spPr>
          <a:xfrm>
            <a:off x="4139952" y="3789040"/>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D</a:t>
            </a:r>
            <a:endParaRPr lang="zh-CN" altLang="en-US" sz="1600" dirty="0">
              <a:latin typeface="Arial" panose="020B0604020202020204" pitchFamily="34" charset="0"/>
              <a:cs typeface="Arial" panose="020B0604020202020204" pitchFamily="34" charset="0"/>
            </a:endParaRPr>
          </a:p>
        </p:txBody>
      </p:sp>
      <p:grpSp>
        <p:nvGrpSpPr>
          <p:cNvPr id="34" name="组合 33"/>
          <p:cNvGrpSpPr/>
          <p:nvPr/>
        </p:nvGrpSpPr>
        <p:grpSpPr>
          <a:xfrm>
            <a:off x="4499992" y="3861048"/>
            <a:ext cx="4392488" cy="2175003"/>
            <a:chOff x="4499992" y="3861048"/>
            <a:chExt cx="4392488" cy="2175003"/>
          </a:xfrm>
        </p:grpSpPr>
        <p:pic>
          <p:nvPicPr>
            <p:cNvPr id="5" name="Picture 4"/>
            <p:cNvPicPr>
              <a:picLocks noChangeAspect="1" noChangeArrowheads="1"/>
            </p:cNvPicPr>
            <p:nvPr/>
          </p:nvPicPr>
          <p:blipFill>
            <a:blip r:embed="rId9" cstate="print"/>
            <a:srcRect/>
            <a:stretch>
              <a:fillRect/>
            </a:stretch>
          </p:blipFill>
          <p:spPr bwMode="auto">
            <a:xfrm>
              <a:off x="4572000" y="3861048"/>
              <a:ext cx="4320480" cy="2175003"/>
            </a:xfrm>
            <a:prstGeom prst="rect">
              <a:avLst/>
            </a:prstGeom>
            <a:noFill/>
            <a:ln w="9525">
              <a:noFill/>
              <a:miter lim="800000"/>
              <a:headEnd/>
              <a:tailEnd/>
            </a:ln>
          </p:spPr>
        </p:pic>
        <p:sp>
          <p:nvSpPr>
            <p:cNvPr id="24" name="矩形 23"/>
            <p:cNvSpPr/>
            <p:nvPr/>
          </p:nvSpPr>
          <p:spPr>
            <a:xfrm>
              <a:off x="4499992" y="5877272"/>
              <a:ext cx="224482" cy="146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499992" y="3861048"/>
              <a:ext cx="224482" cy="146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4341167" y="5971593"/>
            <a:ext cx="4680520" cy="861774"/>
          </a:xfrm>
          <a:prstGeom prst="rect">
            <a:avLst/>
          </a:prstGeom>
        </p:spPr>
        <p:txBody>
          <a:bodyPr wrap="square">
            <a:spAutoFit/>
          </a:bodyPr>
          <a:lstStyle/>
          <a:p>
            <a:pPr>
              <a:lnSpc>
                <a:spcPts val="1500"/>
              </a:lnSpc>
            </a:pPr>
            <a:r>
              <a:rPr lang="en-US" altLang="zh-CN" sz="1000" b="1" dirty="0">
                <a:latin typeface="Arial" panose="020B0604020202020204" pitchFamily="34" charset="0"/>
                <a:cs typeface="Arial" panose="020B0604020202020204" pitchFamily="34" charset="0"/>
              </a:rPr>
              <a:t>Hawaii 7996</a:t>
            </a:r>
            <a:r>
              <a:rPr lang="en-US" altLang="zh-CN" sz="1000" dirty="0">
                <a:latin typeface="Arial" panose="020B0604020202020204" pitchFamily="34" charset="0"/>
                <a:cs typeface="Arial" panose="020B0604020202020204" pitchFamily="34" charset="0"/>
              </a:rPr>
              <a:t>: </a:t>
            </a:r>
            <a:r>
              <a:rPr lang="en-US" altLang="zh-CN" sz="1000" i="1" u="sng" dirty="0" err="1">
                <a:solidFill>
                  <a:srgbClr val="FF0000"/>
                </a:solidFill>
                <a:latin typeface="Arial" panose="020B0604020202020204" pitchFamily="34" charset="0"/>
                <a:cs typeface="Arial" panose="020B0604020202020204" pitchFamily="34" charset="0"/>
              </a:rPr>
              <a:t>Flavobacteriia</a:t>
            </a:r>
            <a:r>
              <a:rPr lang="en-US" altLang="zh-CN" sz="1000" i="1" u="sng" dirty="0">
                <a:solidFill>
                  <a:srgbClr val="FF0000"/>
                </a:solidFill>
                <a:latin typeface="Arial" panose="020B0604020202020204" pitchFamily="34" charset="0"/>
                <a:cs typeface="Arial" panose="020B0604020202020204" pitchFamily="34" charset="0"/>
              </a:rPr>
              <a:t>, </a:t>
            </a:r>
            <a:r>
              <a:rPr lang="en-US" altLang="zh-CN" sz="1000" i="1" u="sng" dirty="0" err="1">
                <a:solidFill>
                  <a:srgbClr val="FF0000"/>
                </a:solidFill>
                <a:latin typeface="Arial" panose="020B0604020202020204" pitchFamily="34" charset="0"/>
                <a:cs typeface="Arial" panose="020B0604020202020204" pitchFamily="34" charset="0"/>
              </a:rPr>
              <a:t>Flavobacteriaceae</a:t>
            </a:r>
            <a:r>
              <a:rPr lang="en-US" altLang="zh-CN" sz="1000" i="1" dirty="0">
                <a:latin typeface="Arial" panose="020B0604020202020204" pitchFamily="34" charset="0"/>
                <a:cs typeface="Arial" panose="020B0604020202020204" pitchFamily="34" charset="0"/>
              </a:rPr>
              <a:t>, </a:t>
            </a:r>
            <a:r>
              <a:rPr lang="en-US" altLang="zh-CN" sz="1000" i="1" dirty="0" err="1">
                <a:latin typeface="Arial" panose="020B0604020202020204" pitchFamily="34" charset="0"/>
                <a:cs typeface="Arial" panose="020B0604020202020204" pitchFamily="34" charset="0"/>
              </a:rPr>
              <a:t>Sphingomonadaceae</a:t>
            </a:r>
            <a:r>
              <a:rPr lang="en-US" altLang="zh-CN" sz="1000" i="1" dirty="0">
                <a:latin typeface="Arial" panose="020B0604020202020204" pitchFamily="34" charset="0"/>
                <a:cs typeface="Arial" panose="020B0604020202020204" pitchFamily="34" charset="0"/>
              </a:rPr>
              <a:t>, </a:t>
            </a:r>
            <a:r>
              <a:rPr lang="en-US" altLang="zh-CN" sz="1000" i="1" dirty="0" err="1">
                <a:latin typeface="Arial" panose="020B0604020202020204" pitchFamily="34" charset="0"/>
                <a:cs typeface="Arial" panose="020B0604020202020204" pitchFamily="34" charset="0"/>
              </a:rPr>
              <a:t>Pseudomonadaceae</a:t>
            </a:r>
            <a:r>
              <a:rPr lang="en-US" altLang="zh-CN" sz="1000" i="1"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a:t>
            </a:r>
            <a:r>
              <a:rPr lang="zh-CN" altLang="en-US" sz="1000" dirty="0">
                <a:latin typeface="Arial" panose="020B0604020202020204" pitchFamily="34" charset="0"/>
                <a:cs typeface="Arial" panose="020B0604020202020204" pitchFamily="34" charset="0"/>
              </a:rPr>
              <a:t>黄杆菌，鞘脂单胞菌，假单胞菌</a:t>
            </a:r>
            <a:r>
              <a:rPr lang="en-US" altLang="zh-CN" sz="1000" dirty="0">
                <a:latin typeface="Arial" panose="020B0604020202020204" pitchFamily="34" charset="0"/>
                <a:cs typeface="Arial" panose="020B0604020202020204" pitchFamily="34" charset="0"/>
              </a:rPr>
              <a:t>)</a:t>
            </a:r>
          </a:p>
          <a:p>
            <a:pPr>
              <a:lnSpc>
                <a:spcPts val="1500"/>
              </a:lnSpc>
            </a:pPr>
            <a:r>
              <a:rPr lang="en-US" altLang="zh-CN" sz="1000" b="1" i="1" dirty="0">
                <a:latin typeface="Arial" panose="020B0604020202020204" pitchFamily="34" charset="0"/>
                <a:cs typeface="Arial" panose="020B0604020202020204" pitchFamily="34" charset="0"/>
              </a:rPr>
              <a:t>Moneymaker</a:t>
            </a:r>
            <a:r>
              <a:rPr lang="en-US" altLang="zh-CN" sz="1000" i="1"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unclassified </a:t>
            </a:r>
            <a:r>
              <a:rPr lang="en-US" altLang="zh-CN" sz="1000" i="1" dirty="0" err="1">
                <a:latin typeface="Arial" panose="020B0604020202020204" pitchFamily="34" charset="0"/>
                <a:cs typeface="Arial" panose="020B0604020202020204" pitchFamily="34" charset="0"/>
              </a:rPr>
              <a:t>Alphaproteobacteria</a:t>
            </a:r>
            <a:r>
              <a:rPr lang="pt-BR" altLang="zh-CN" sz="1000" dirty="0">
                <a:latin typeface="Arial" panose="020B0604020202020204" pitchFamily="34" charset="0"/>
                <a:cs typeface="Arial" panose="020B0604020202020204" pitchFamily="34" charset="0"/>
              </a:rPr>
              <a:t>, unclassified </a:t>
            </a:r>
            <a:r>
              <a:rPr lang="pt-BR" altLang="zh-CN" sz="1000" i="1" dirty="0">
                <a:latin typeface="Arial" panose="020B0604020202020204" pitchFamily="34" charset="0"/>
                <a:cs typeface="Arial" panose="020B0604020202020204" pitchFamily="34" charset="0"/>
              </a:rPr>
              <a:t>Proteobacteria, Comamonadaceae</a:t>
            </a:r>
            <a:r>
              <a:rPr lang="en-US" altLang="zh-CN" sz="1000" dirty="0">
                <a:latin typeface="Arial" panose="020B0604020202020204" pitchFamily="34" charset="0"/>
                <a:cs typeface="Arial" panose="020B0604020202020204" pitchFamily="34" charset="0"/>
              </a:rPr>
              <a:t>, </a:t>
            </a:r>
            <a:r>
              <a:rPr lang="en-US" altLang="zh-CN" sz="1000" i="1" dirty="0" err="1">
                <a:latin typeface="Arial" panose="020B0604020202020204" pitchFamily="34" charset="0"/>
                <a:cs typeface="Arial" panose="020B0604020202020204" pitchFamily="34" charset="0"/>
              </a:rPr>
              <a:t>Oxalobacteraceae</a:t>
            </a:r>
            <a:r>
              <a:rPr lang="en-US" altLang="zh-CN" sz="1000" i="1"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(α-</a:t>
            </a:r>
            <a:r>
              <a:rPr lang="zh-CN" altLang="en-US" sz="1000" dirty="0">
                <a:latin typeface="Arial" panose="020B0604020202020204" pitchFamily="34" charset="0"/>
                <a:cs typeface="Arial" panose="020B0604020202020204" pitchFamily="34" charset="0"/>
              </a:rPr>
              <a:t>，</a:t>
            </a:r>
            <a:r>
              <a:rPr lang="en-US" altLang="zh-CN" sz="1000" dirty="0">
                <a:latin typeface="Arial" panose="020B0604020202020204" pitchFamily="34" charset="0"/>
                <a:cs typeface="Arial" panose="020B0604020202020204" pitchFamily="34" charset="0"/>
              </a:rPr>
              <a:t>β-</a:t>
            </a:r>
            <a:r>
              <a:rPr lang="zh-CN" altLang="en-US" sz="1000" dirty="0">
                <a:latin typeface="Arial" panose="020B0604020202020204" pitchFamily="34" charset="0"/>
                <a:cs typeface="Arial" panose="020B0604020202020204" pitchFamily="34" charset="0"/>
              </a:rPr>
              <a:t>变形菌</a:t>
            </a:r>
            <a:r>
              <a:rPr lang="en-US" altLang="zh-CN" sz="1000" dirty="0">
                <a:latin typeface="Arial" panose="020B0604020202020204" pitchFamily="34" charset="0"/>
                <a:cs typeface="Arial" panose="020B06040202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97982"/>
            <a:ext cx="7992888" cy="584775"/>
          </a:xfrm>
          <a:prstGeom prst="rect">
            <a:avLst/>
          </a:prstGeom>
        </p:spPr>
        <p:txBody>
          <a:bodyPr wrap="square">
            <a:spAutoFit/>
          </a:bodyPr>
          <a:lstStyle/>
          <a:p>
            <a:pPr>
              <a:lnSpc>
                <a:spcPts val="2000"/>
              </a:lnSpc>
            </a:pPr>
            <a:r>
              <a:rPr lang="en-US" altLang="zh-CN" sz="1600" b="1" dirty="0">
                <a:latin typeface="Arial" panose="020B0604020202020204" pitchFamily="34" charset="0"/>
                <a:cs typeface="Arial" panose="020B0604020202020204" pitchFamily="34" charset="0"/>
              </a:rPr>
              <a:t>Result 1: Microbiome structures differed between Hawaii 7996 and Moneymaker in </a:t>
            </a:r>
            <a:r>
              <a:rPr lang="en-US" altLang="zh-CN" sz="1600" b="1" dirty="0" err="1">
                <a:latin typeface="Arial" panose="020B0604020202020204" pitchFamily="34" charset="0"/>
                <a:cs typeface="Arial" panose="020B0604020202020204" pitchFamily="34" charset="0"/>
              </a:rPr>
              <a:t>mesocosm</a:t>
            </a:r>
            <a:r>
              <a:rPr lang="en-US" altLang="zh-CN" sz="1600" b="1" dirty="0">
                <a:latin typeface="Arial" panose="020B0604020202020204" pitchFamily="34" charset="0"/>
                <a:cs typeface="Arial" panose="020B0604020202020204" pitchFamily="34" charset="0"/>
              </a:rPr>
              <a:t> experiment and pot experiment.</a:t>
            </a:r>
            <a:endParaRPr lang="zh-CN" altLang="en-US" sz="1600" b="1" dirty="0">
              <a:latin typeface="Arial" panose="020B0604020202020204" pitchFamily="34" charset="0"/>
              <a:cs typeface="Arial" panose="020B0604020202020204" pitchFamily="34" charset="0"/>
            </a:endParaRPr>
          </a:p>
        </p:txBody>
      </p:sp>
      <p:pic>
        <p:nvPicPr>
          <p:cNvPr id="9" name="Picture 1"/>
          <p:cNvPicPr>
            <a:picLocks noChangeAspect="1" noChangeArrowheads="1"/>
          </p:cNvPicPr>
          <p:nvPr/>
        </p:nvPicPr>
        <p:blipFill>
          <a:blip r:embed="rId3" cstate="print"/>
          <a:srcRect l="10800" t="4762" r="70643" b="61905"/>
          <a:stretch>
            <a:fillRect/>
          </a:stretch>
        </p:blipFill>
        <p:spPr bwMode="auto">
          <a:xfrm>
            <a:off x="278902" y="1077484"/>
            <a:ext cx="1008112" cy="1368938"/>
          </a:xfrm>
          <a:prstGeom prst="rect">
            <a:avLst/>
          </a:prstGeom>
          <a:noFill/>
          <a:ln w="9525">
            <a:noFill/>
            <a:miter lim="800000"/>
            <a:headEnd/>
            <a:tailEnd/>
          </a:ln>
        </p:spPr>
      </p:pic>
      <p:sp>
        <p:nvSpPr>
          <p:cNvPr id="15" name="TextBox 14"/>
          <p:cNvSpPr txBox="1"/>
          <p:nvPr/>
        </p:nvSpPr>
        <p:spPr>
          <a:xfrm>
            <a:off x="179512" y="747261"/>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p:txBody>
      </p:sp>
      <p:pic>
        <p:nvPicPr>
          <p:cNvPr id="23" name="Picture 2"/>
          <p:cNvPicPr>
            <a:picLocks noChangeAspect="1" noChangeArrowheads="1"/>
          </p:cNvPicPr>
          <p:nvPr/>
        </p:nvPicPr>
        <p:blipFill>
          <a:blip r:embed="rId4" cstate="print"/>
          <a:srcRect/>
          <a:stretch>
            <a:fillRect/>
          </a:stretch>
        </p:blipFill>
        <p:spPr bwMode="auto">
          <a:xfrm>
            <a:off x="5028935" y="4039751"/>
            <a:ext cx="3906346" cy="2376264"/>
          </a:xfrm>
          <a:prstGeom prst="rect">
            <a:avLst/>
          </a:prstGeom>
          <a:noFill/>
          <a:ln w="9525">
            <a:noFill/>
            <a:miter lim="800000"/>
            <a:headEnd/>
            <a:tailEnd/>
          </a:ln>
        </p:spPr>
      </p:pic>
      <p:sp>
        <p:nvSpPr>
          <p:cNvPr id="24" name="矩形 23"/>
          <p:cNvSpPr/>
          <p:nvPr/>
        </p:nvSpPr>
        <p:spPr>
          <a:xfrm>
            <a:off x="7467129" y="4273218"/>
            <a:ext cx="1080120" cy="1440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53955" y="3990283"/>
            <a:ext cx="4536504" cy="2423297"/>
            <a:chOff x="283772" y="3814015"/>
            <a:chExt cx="4536504" cy="2423297"/>
          </a:xfrm>
        </p:grpSpPr>
        <p:grpSp>
          <p:nvGrpSpPr>
            <p:cNvPr id="28" name="组合 27"/>
            <p:cNvGrpSpPr/>
            <p:nvPr/>
          </p:nvGrpSpPr>
          <p:grpSpPr>
            <a:xfrm>
              <a:off x="283772" y="3814015"/>
              <a:ext cx="4536504" cy="2423297"/>
              <a:chOff x="283772" y="3861048"/>
              <a:chExt cx="4536504" cy="2423297"/>
            </a:xfrm>
          </p:grpSpPr>
          <p:pic>
            <p:nvPicPr>
              <p:cNvPr id="1028" name="Picture 4"/>
              <p:cNvPicPr>
                <a:picLocks noChangeAspect="1" noChangeArrowheads="1"/>
              </p:cNvPicPr>
              <p:nvPr/>
            </p:nvPicPr>
            <p:blipFill>
              <a:blip r:embed="rId5" cstate="print"/>
              <a:srcRect/>
              <a:stretch>
                <a:fillRect/>
              </a:stretch>
            </p:blipFill>
            <p:spPr bwMode="auto">
              <a:xfrm>
                <a:off x="283772" y="3861048"/>
                <a:ext cx="4536504" cy="2423297"/>
              </a:xfrm>
              <a:prstGeom prst="rect">
                <a:avLst/>
              </a:prstGeom>
              <a:noFill/>
              <a:ln w="9525">
                <a:noFill/>
                <a:miter lim="800000"/>
                <a:headEnd/>
                <a:tailEnd/>
              </a:ln>
            </p:spPr>
          </p:pic>
          <p:sp>
            <p:nvSpPr>
              <p:cNvPr id="22" name="矩形 21"/>
              <p:cNvSpPr/>
              <p:nvPr/>
            </p:nvSpPr>
            <p:spPr>
              <a:xfrm rot="18851574">
                <a:off x="1332689" y="5590655"/>
                <a:ext cx="858589" cy="1453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323528" y="3861048"/>
              <a:ext cx="36004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4897154" y="4069568"/>
            <a:ext cx="36004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395536" y="3924725"/>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C</a:t>
            </a:r>
            <a:endParaRPr lang="zh-CN" altLang="en-US" sz="1600" dirty="0">
              <a:latin typeface="Arial" panose="020B0604020202020204" pitchFamily="34" charset="0"/>
              <a:cs typeface="Arial" panose="020B0604020202020204" pitchFamily="34" charset="0"/>
            </a:endParaRPr>
          </a:p>
        </p:txBody>
      </p:sp>
      <p:sp>
        <p:nvSpPr>
          <p:cNvPr id="20" name="TextBox 19"/>
          <p:cNvSpPr txBox="1"/>
          <p:nvPr/>
        </p:nvSpPr>
        <p:spPr>
          <a:xfrm>
            <a:off x="4842589" y="3923117"/>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D</a:t>
            </a:r>
            <a:endParaRPr lang="zh-CN" altLang="en-US" sz="1600" dirty="0">
              <a:latin typeface="Arial" panose="020B0604020202020204" pitchFamily="34" charset="0"/>
              <a:cs typeface="Arial" panose="020B0604020202020204" pitchFamily="34" charset="0"/>
            </a:endParaRPr>
          </a:p>
        </p:txBody>
      </p:sp>
      <p:sp>
        <p:nvSpPr>
          <p:cNvPr id="30" name="矩形 29"/>
          <p:cNvSpPr/>
          <p:nvPr/>
        </p:nvSpPr>
        <p:spPr>
          <a:xfrm>
            <a:off x="1403648" y="6473214"/>
            <a:ext cx="2932213" cy="276999"/>
          </a:xfrm>
          <a:prstGeom prst="rect">
            <a:avLst/>
          </a:prstGeom>
        </p:spPr>
        <p:txBody>
          <a:bodyPr wrap="none">
            <a:spAutoFit/>
          </a:bodyPr>
          <a:lstStyle/>
          <a:p>
            <a:pPr algn="ctr"/>
            <a:r>
              <a:rPr lang="en-US" altLang="zh-CN" sz="1200" dirty="0">
                <a:latin typeface="Arial" panose="020B0604020202020204" pitchFamily="34" charset="0"/>
                <a:cs typeface="Arial" panose="020B0604020202020204" pitchFamily="34" charset="0"/>
              </a:rPr>
              <a:t>First sampling in </a:t>
            </a:r>
            <a:r>
              <a:rPr lang="en-US" altLang="zh-CN" sz="1200" dirty="0" err="1">
                <a:latin typeface="Arial" panose="020B0604020202020204" pitchFamily="34" charset="0"/>
                <a:cs typeface="Arial" panose="020B0604020202020204" pitchFamily="34" charset="0"/>
              </a:rPr>
              <a:t>mesocosm</a:t>
            </a:r>
            <a:r>
              <a:rPr lang="en-US" altLang="zh-CN" sz="1200" dirty="0">
                <a:latin typeface="Arial" panose="020B0604020202020204" pitchFamily="34" charset="0"/>
                <a:cs typeface="Arial" panose="020B0604020202020204" pitchFamily="34" charset="0"/>
              </a:rPr>
              <a:t> experiment </a:t>
            </a:r>
            <a:endParaRPr lang="zh-CN" altLang="en-US" sz="1200" dirty="0"/>
          </a:p>
        </p:txBody>
      </p:sp>
      <p:sp>
        <p:nvSpPr>
          <p:cNvPr id="31" name="矩形 30"/>
          <p:cNvSpPr/>
          <p:nvPr/>
        </p:nvSpPr>
        <p:spPr>
          <a:xfrm>
            <a:off x="5095832" y="6484247"/>
            <a:ext cx="3767378" cy="276999"/>
          </a:xfrm>
          <a:prstGeom prst="rect">
            <a:avLst/>
          </a:prstGeom>
        </p:spPr>
        <p:txBody>
          <a:bodyPr wrap="none">
            <a:spAutoFit/>
          </a:bodyPr>
          <a:lstStyle/>
          <a:p>
            <a:pPr algn="ctr"/>
            <a:r>
              <a:rPr lang="en-US" altLang="zh-CN" sz="1200" dirty="0">
                <a:latin typeface="Arial" panose="020B0604020202020204" pitchFamily="34" charset="0"/>
                <a:cs typeface="Arial" panose="020B0604020202020204" pitchFamily="34" charset="0"/>
              </a:rPr>
              <a:t>First and second sampling in </a:t>
            </a:r>
            <a:r>
              <a:rPr lang="en-US" altLang="zh-CN" sz="1200" dirty="0" err="1">
                <a:latin typeface="Arial" panose="020B0604020202020204" pitchFamily="34" charset="0"/>
                <a:cs typeface="Arial" panose="020B0604020202020204" pitchFamily="34" charset="0"/>
              </a:rPr>
              <a:t>mesocosm</a:t>
            </a:r>
            <a:r>
              <a:rPr lang="en-US" altLang="zh-CN" sz="1200" dirty="0">
                <a:latin typeface="Arial" panose="020B0604020202020204" pitchFamily="34" charset="0"/>
                <a:cs typeface="Arial" panose="020B0604020202020204" pitchFamily="34" charset="0"/>
              </a:rPr>
              <a:t> experiment </a:t>
            </a:r>
            <a:endParaRPr lang="zh-CN" altLang="en-US" sz="1200" dirty="0"/>
          </a:p>
        </p:txBody>
      </p:sp>
      <p:sp>
        <p:nvSpPr>
          <p:cNvPr id="32" name="矩形 31"/>
          <p:cNvSpPr/>
          <p:nvPr/>
        </p:nvSpPr>
        <p:spPr>
          <a:xfrm>
            <a:off x="6022099" y="3262472"/>
            <a:ext cx="2348882" cy="276999"/>
          </a:xfrm>
          <a:prstGeom prst="rect">
            <a:avLst/>
          </a:prstGeom>
        </p:spPr>
        <p:txBody>
          <a:bodyPr wrap="square">
            <a:spAutoFit/>
          </a:bodyPr>
          <a:lstStyle/>
          <a:p>
            <a:pPr algn="ctr"/>
            <a:r>
              <a:rPr lang="en-US" altLang="zh-CN" sz="1200" dirty="0" err="1">
                <a:latin typeface="Arial" panose="020B0604020202020204" pitchFamily="34" charset="0"/>
                <a:cs typeface="Arial" panose="020B0604020202020204" pitchFamily="34" charset="0"/>
              </a:rPr>
              <a:t>Mesocosm</a:t>
            </a:r>
            <a:r>
              <a:rPr lang="en-US" altLang="zh-CN" sz="1200" dirty="0">
                <a:latin typeface="Arial" panose="020B0604020202020204" pitchFamily="34" charset="0"/>
                <a:cs typeface="Arial" panose="020B0604020202020204" pitchFamily="34" charset="0"/>
              </a:rPr>
              <a:t> and pot experiments</a:t>
            </a:r>
            <a:endParaRPr lang="zh-CN" altLang="en-US" sz="1200" dirty="0">
              <a:latin typeface="Arial" panose="020B0604020202020204" pitchFamily="34" charset="0"/>
              <a:cs typeface="Arial" panose="020B0604020202020204" pitchFamily="34" charset="0"/>
            </a:endParaRPr>
          </a:p>
        </p:txBody>
      </p:sp>
      <p:sp>
        <p:nvSpPr>
          <p:cNvPr id="33" name="矩形 32"/>
          <p:cNvSpPr/>
          <p:nvPr/>
        </p:nvSpPr>
        <p:spPr>
          <a:xfrm>
            <a:off x="1043608" y="3260037"/>
            <a:ext cx="2880320" cy="276999"/>
          </a:xfrm>
          <a:prstGeom prst="rect">
            <a:avLst/>
          </a:prstGeom>
        </p:spPr>
        <p:txBody>
          <a:bodyPr wrap="square">
            <a:spAutoFit/>
          </a:bodyPr>
          <a:lstStyle/>
          <a:p>
            <a:pPr algn="ctr"/>
            <a:r>
              <a:rPr lang="en-US" altLang="zh-CN" sz="1200" dirty="0">
                <a:latin typeface="Arial" panose="020B0604020202020204" pitchFamily="34" charset="0"/>
                <a:cs typeface="Arial" panose="020B0604020202020204" pitchFamily="34" charset="0"/>
              </a:rPr>
              <a:t>Pot experiment (Green house)</a:t>
            </a:r>
            <a:endParaRPr lang="zh-CN" altLang="en-US" sz="1200" dirty="0">
              <a:latin typeface="Arial" panose="020B0604020202020204" pitchFamily="34" charset="0"/>
              <a:cs typeface="Arial" panose="020B0604020202020204" pitchFamily="34" charset="0"/>
            </a:endParaRPr>
          </a:p>
        </p:txBody>
      </p:sp>
      <p:grpSp>
        <p:nvGrpSpPr>
          <p:cNvPr id="35" name="组合 34"/>
          <p:cNvGrpSpPr/>
          <p:nvPr/>
        </p:nvGrpSpPr>
        <p:grpSpPr>
          <a:xfrm>
            <a:off x="1259632" y="799391"/>
            <a:ext cx="3942280" cy="2460119"/>
            <a:chOff x="1259632" y="908720"/>
            <a:chExt cx="3942280" cy="2460119"/>
          </a:xfrm>
        </p:grpSpPr>
        <p:pic>
          <p:nvPicPr>
            <p:cNvPr id="2051" name="Picture 3"/>
            <p:cNvPicPr>
              <a:picLocks noChangeAspect="1" noChangeArrowheads="1"/>
            </p:cNvPicPr>
            <p:nvPr/>
          </p:nvPicPr>
          <p:blipFill>
            <a:blip r:embed="rId6" cstate="print"/>
            <a:srcRect t="2941"/>
            <a:stretch>
              <a:fillRect/>
            </a:stretch>
          </p:blipFill>
          <p:spPr bwMode="auto">
            <a:xfrm>
              <a:off x="1361258" y="992575"/>
              <a:ext cx="3840654" cy="2376264"/>
            </a:xfrm>
            <a:prstGeom prst="rect">
              <a:avLst/>
            </a:prstGeom>
            <a:noFill/>
            <a:ln w="9525">
              <a:noFill/>
              <a:miter lim="800000"/>
              <a:headEnd/>
              <a:tailEnd/>
            </a:ln>
          </p:spPr>
        </p:pic>
        <p:sp>
          <p:nvSpPr>
            <p:cNvPr id="21" name="矩形 20"/>
            <p:cNvSpPr/>
            <p:nvPr/>
          </p:nvSpPr>
          <p:spPr>
            <a:xfrm>
              <a:off x="3685392" y="1094400"/>
              <a:ext cx="1080120" cy="1440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259632" y="908720"/>
              <a:ext cx="36004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5522913" y="739230"/>
            <a:ext cx="2736838" cy="2570502"/>
            <a:chOff x="5522913" y="848559"/>
            <a:chExt cx="2736838" cy="2570502"/>
          </a:xfrm>
        </p:grpSpPr>
        <p:pic>
          <p:nvPicPr>
            <p:cNvPr id="1029" name="Picture 5"/>
            <p:cNvPicPr>
              <a:picLocks noChangeAspect="1" noChangeArrowheads="1"/>
            </p:cNvPicPr>
            <p:nvPr/>
          </p:nvPicPr>
          <p:blipFill>
            <a:blip r:embed="rId7" cstate="print"/>
            <a:srcRect/>
            <a:stretch>
              <a:fillRect/>
            </a:stretch>
          </p:blipFill>
          <p:spPr bwMode="auto">
            <a:xfrm>
              <a:off x="5773823" y="1022919"/>
              <a:ext cx="2485928" cy="2396142"/>
            </a:xfrm>
            <a:prstGeom prst="rect">
              <a:avLst/>
            </a:prstGeom>
            <a:noFill/>
            <a:ln w="9525">
              <a:noFill/>
              <a:miter lim="800000"/>
              <a:headEnd/>
              <a:tailEnd/>
            </a:ln>
          </p:spPr>
        </p:pic>
        <p:sp>
          <p:nvSpPr>
            <p:cNvPr id="18" name="TextBox 17"/>
            <p:cNvSpPr txBox="1"/>
            <p:nvPr/>
          </p:nvSpPr>
          <p:spPr>
            <a:xfrm>
              <a:off x="5522913" y="848559"/>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p:txBody>
        </p:sp>
        <p:sp>
          <p:nvSpPr>
            <p:cNvPr id="36" name="矩形 35"/>
            <p:cNvSpPr/>
            <p:nvPr/>
          </p:nvSpPr>
          <p:spPr>
            <a:xfrm>
              <a:off x="5796136" y="906285"/>
              <a:ext cx="28803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3779912" y="3309730"/>
            <a:ext cx="1872208" cy="576064"/>
            <a:chOff x="9396536" y="2881622"/>
            <a:chExt cx="2304256" cy="411474"/>
          </a:xfrm>
        </p:grpSpPr>
        <p:sp>
          <p:nvSpPr>
            <p:cNvPr id="39" name="矩形 38"/>
            <p:cNvSpPr/>
            <p:nvPr/>
          </p:nvSpPr>
          <p:spPr>
            <a:xfrm>
              <a:off x="9396536" y="2881622"/>
              <a:ext cx="2304256" cy="41147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 name="矩形 37"/>
            <p:cNvSpPr/>
            <p:nvPr/>
          </p:nvSpPr>
          <p:spPr>
            <a:xfrm>
              <a:off x="9396536" y="2956588"/>
              <a:ext cx="2304256" cy="263808"/>
            </a:xfrm>
            <a:prstGeom prst="rect">
              <a:avLst/>
            </a:prstGeom>
          </p:spPr>
          <p:txBody>
            <a:bodyPr wrap="square">
              <a:spAutoFit/>
            </a:bodyPr>
            <a:lstStyle/>
            <a:p>
              <a:pPr algn="ctr"/>
              <a:r>
                <a:rPr lang="en-US" altLang="zh-CN" b="1" dirty="0" err="1">
                  <a:latin typeface="Arial" panose="020B0604020202020204" pitchFamily="34" charset="0"/>
                  <a:cs typeface="Arial" panose="020B0604020202020204" pitchFamily="34" charset="0"/>
                </a:rPr>
                <a:t>Flavobacteria</a:t>
              </a:r>
              <a:endParaRPr lang="zh-CN" altLang="en-US" b="1" dirty="0">
                <a:latin typeface="Arial" panose="020B0604020202020204" pitchFamily="34" charset="0"/>
                <a:cs typeface="Arial" panose="020B0604020202020204" pitchFamily="34" charset="0"/>
              </a:endParaRPr>
            </a:p>
          </p:txBody>
        </p:sp>
      </p:grpSp>
      <p:pic>
        <p:nvPicPr>
          <p:cNvPr id="42" name="Picture 2" descr="http://pic.90sjimg.com/design/00/07/85/23/5901e808ea56f.png!/fw/282/quality/90/unsharp/true/compress/true/canvas/282x256a0a0/cvscolor/FFFFFFFF"/>
          <p:cNvPicPr>
            <a:picLocks noChangeAspect="1" noChangeArrowheads="1"/>
          </p:cNvPicPr>
          <p:nvPr/>
        </p:nvPicPr>
        <p:blipFill>
          <a:blip r:embed="rId8" cstate="print"/>
          <a:srcRect/>
          <a:stretch>
            <a:fillRect/>
          </a:stretch>
        </p:blipFill>
        <p:spPr bwMode="auto">
          <a:xfrm>
            <a:off x="8438732" y="0"/>
            <a:ext cx="705268" cy="640243"/>
          </a:xfrm>
          <a:prstGeom prst="rect">
            <a:avLst/>
          </a:prstGeom>
          <a:noFill/>
        </p:spPr>
      </p:pic>
      <p:sp>
        <p:nvSpPr>
          <p:cNvPr id="41" name="椭圆 40"/>
          <p:cNvSpPr/>
          <p:nvPr/>
        </p:nvSpPr>
        <p:spPr>
          <a:xfrm>
            <a:off x="7142254" y="1484784"/>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709935" y="919737"/>
            <a:ext cx="950901" cy="246221"/>
          </a:xfrm>
          <a:prstGeom prst="rect">
            <a:avLst/>
          </a:prstGeom>
        </p:spPr>
        <p:txBody>
          <a:bodyPr wrap="none">
            <a:spAutoFit/>
          </a:bodyPr>
          <a:lstStyle/>
          <a:p>
            <a:pPr algn="ctr"/>
            <a:r>
              <a:rPr lang="en-US" altLang="zh-CN" sz="1000" dirty="0" err="1">
                <a:solidFill>
                  <a:srgbClr val="FF0000"/>
                </a:solidFill>
                <a:latin typeface="Arial" panose="020B0604020202020204" pitchFamily="34" charset="0"/>
                <a:cs typeface="Arial" panose="020B0604020202020204" pitchFamily="34" charset="0"/>
              </a:rPr>
              <a:t>Flavobacteria</a:t>
            </a:r>
            <a:endParaRPr lang="zh-CN" altLang="en-US" sz="1000" dirty="0">
              <a:solidFill>
                <a:srgbClr val="FF0000"/>
              </a:solidFill>
              <a:latin typeface="Arial" panose="020B0604020202020204" pitchFamily="34" charset="0"/>
              <a:cs typeface="Arial" panose="020B0604020202020204" pitchFamily="34" charset="0"/>
            </a:endParaRPr>
          </a:p>
        </p:txBody>
      </p:sp>
      <p:sp>
        <p:nvSpPr>
          <p:cNvPr id="44" name="矩形 43"/>
          <p:cNvSpPr/>
          <p:nvPr/>
        </p:nvSpPr>
        <p:spPr>
          <a:xfrm>
            <a:off x="6810154" y="1235709"/>
            <a:ext cx="950901" cy="246221"/>
          </a:xfrm>
          <a:prstGeom prst="rect">
            <a:avLst/>
          </a:prstGeom>
        </p:spPr>
        <p:txBody>
          <a:bodyPr wrap="none">
            <a:spAutoFit/>
          </a:bodyPr>
          <a:lstStyle/>
          <a:p>
            <a:pPr algn="ctr"/>
            <a:r>
              <a:rPr lang="en-US" altLang="zh-CN" sz="1000" dirty="0" err="1">
                <a:solidFill>
                  <a:srgbClr val="FF0000"/>
                </a:solidFill>
                <a:latin typeface="Arial" panose="020B0604020202020204" pitchFamily="34" charset="0"/>
                <a:cs typeface="Arial" panose="020B0604020202020204" pitchFamily="34" charset="0"/>
              </a:rPr>
              <a:t>Flavobacteria</a:t>
            </a:r>
            <a:endParaRPr lang="zh-CN" altLang="en-US" sz="1000" dirty="0">
              <a:solidFill>
                <a:srgbClr val="FF0000"/>
              </a:solidFill>
              <a:latin typeface="Arial" panose="020B0604020202020204" pitchFamily="34" charset="0"/>
              <a:cs typeface="Arial" panose="020B0604020202020204" pitchFamily="34" charset="0"/>
            </a:endParaRPr>
          </a:p>
        </p:txBody>
      </p:sp>
      <p:sp>
        <p:nvSpPr>
          <p:cNvPr id="45" name="矩形 44"/>
          <p:cNvSpPr/>
          <p:nvPr/>
        </p:nvSpPr>
        <p:spPr>
          <a:xfrm>
            <a:off x="1010557" y="6165304"/>
            <a:ext cx="950901" cy="246221"/>
          </a:xfrm>
          <a:prstGeom prst="rect">
            <a:avLst/>
          </a:prstGeom>
        </p:spPr>
        <p:txBody>
          <a:bodyPr wrap="none">
            <a:spAutoFit/>
          </a:bodyPr>
          <a:lstStyle/>
          <a:p>
            <a:pPr algn="ctr"/>
            <a:r>
              <a:rPr lang="en-US" altLang="zh-CN" sz="1000" dirty="0" err="1">
                <a:solidFill>
                  <a:srgbClr val="FF0000"/>
                </a:solidFill>
                <a:latin typeface="Arial" panose="020B0604020202020204" pitchFamily="34" charset="0"/>
                <a:cs typeface="Arial" panose="020B0604020202020204" pitchFamily="34" charset="0"/>
              </a:rPr>
              <a:t>Flavobacteria</a:t>
            </a:r>
            <a:endParaRPr lang="zh-CN" altLang="en-US" sz="1000" dirty="0">
              <a:solidFill>
                <a:srgbClr val="FF0000"/>
              </a:solidFill>
              <a:latin typeface="Arial" panose="020B0604020202020204" pitchFamily="34" charset="0"/>
              <a:cs typeface="Arial" panose="020B0604020202020204" pitchFamily="34" charset="0"/>
            </a:endParaRPr>
          </a:p>
        </p:txBody>
      </p:sp>
      <p:sp>
        <p:nvSpPr>
          <p:cNvPr id="46" name="矩形 45"/>
          <p:cNvSpPr/>
          <p:nvPr/>
        </p:nvSpPr>
        <p:spPr>
          <a:xfrm>
            <a:off x="8182082" y="3974867"/>
            <a:ext cx="950901" cy="246221"/>
          </a:xfrm>
          <a:prstGeom prst="rect">
            <a:avLst/>
          </a:prstGeom>
        </p:spPr>
        <p:txBody>
          <a:bodyPr wrap="none">
            <a:spAutoFit/>
          </a:bodyPr>
          <a:lstStyle/>
          <a:p>
            <a:pPr algn="ctr"/>
            <a:r>
              <a:rPr lang="en-US" altLang="zh-CN" sz="1000" dirty="0" err="1">
                <a:solidFill>
                  <a:srgbClr val="FF0000"/>
                </a:solidFill>
                <a:latin typeface="Arial" panose="020B0604020202020204" pitchFamily="34" charset="0"/>
                <a:cs typeface="Arial" panose="020B0604020202020204" pitchFamily="34" charset="0"/>
              </a:rPr>
              <a:t>Flavobacteria</a:t>
            </a:r>
            <a:endParaRPr lang="zh-CN" altLang="en-US" sz="1000"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pic.90sjimg.com/design/00/07/85/23/5901e808ea56f.png!/fw/282/quality/90/unsharp/true/compress/true/canvas/282x256a0a0/cvscolor/FFFFFFFF"/>
          <p:cNvPicPr>
            <a:picLocks noChangeAspect="1" noChangeArrowheads="1"/>
          </p:cNvPicPr>
          <p:nvPr/>
        </p:nvPicPr>
        <p:blipFill>
          <a:blip r:embed="rId3" cstate="print"/>
          <a:srcRect/>
          <a:stretch>
            <a:fillRect/>
          </a:stretch>
        </p:blipFill>
        <p:spPr bwMode="auto">
          <a:xfrm>
            <a:off x="8438732" y="0"/>
            <a:ext cx="705268" cy="640243"/>
          </a:xfrm>
          <a:prstGeom prst="rect">
            <a:avLst/>
          </a:prstGeom>
          <a:noFill/>
        </p:spPr>
      </p:pic>
      <p:sp>
        <p:nvSpPr>
          <p:cNvPr id="6" name="矩形 5"/>
          <p:cNvSpPr/>
          <p:nvPr/>
        </p:nvSpPr>
        <p:spPr>
          <a:xfrm>
            <a:off x="611560" y="64502"/>
            <a:ext cx="7848872" cy="584775"/>
          </a:xfrm>
          <a:prstGeom prst="rect">
            <a:avLst/>
          </a:prstGeom>
        </p:spPr>
        <p:txBody>
          <a:bodyPr wrap="square">
            <a:spAutoFit/>
          </a:bodyPr>
          <a:lstStyle/>
          <a:p>
            <a:pPr>
              <a:lnSpc>
                <a:spcPts val="2000"/>
              </a:lnSpc>
            </a:pPr>
            <a:r>
              <a:rPr lang="en-US" altLang="zh-CN" sz="1600" b="1" dirty="0">
                <a:latin typeface="Arial" panose="020B0604020202020204" pitchFamily="34" charset="0"/>
                <a:cs typeface="Arial" panose="020B0604020202020204" pitchFamily="34" charset="0"/>
              </a:rPr>
              <a:t>Result 2: The slope of disease progression was lower and disease severity was reduced in Moneymaker plants that grown in Hawaii 7996-grown soil.</a:t>
            </a:r>
            <a:endParaRPr lang="zh-CN" altLang="en-US" sz="1600" b="1" dirty="0">
              <a:latin typeface="Arial" panose="020B0604020202020204" pitchFamily="34" charset="0"/>
              <a:cs typeface="Arial" panose="020B0604020202020204" pitchFamily="34" charset="0"/>
            </a:endParaRPr>
          </a:p>
        </p:txBody>
      </p:sp>
      <p:pic>
        <p:nvPicPr>
          <p:cNvPr id="6145" name="Picture 1"/>
          <p:cNvPicPr>
            <a:picLocks noChangeAspect="1" noChangeArrowheads="1"/>
          </p:cNvPicPr>
          <p:nvPr/>
        </p:nvPicPr>
        <p:blipFill>
          <a:blip r:embed="rId4" cstate="print"/>
          <a:srcRect/>
          <a:stretch>
            <a:fillRect/>
          </a:stretch>
        </p:blipFill>
        <p:spPr bwMode="auto">
          <a:xfrm>
            <a:off x="683568" y="747261"/>
            <a:ext cx="3528392" cy="2667396"/>
          </a:xfrm>
          <a:prstGeom prst="rect">
            <a:avLst/>
          </a:prstGeom>
          <a:noFill/>
          <a:ln w="9525">
            <a:noFill/>
            <a:miter lim="800000"/>
            <a:headEnd/>
            <a:tailEnd/>
          </a:ln>
        </p:spPr>
      </p:pic>
      <p:pic>
        <p:nvPicPr>
          <p:cNvPr id="6146" name="Picture 2"/>
          <p:cNvPicPr>
            <a:picLocks noChangeAspect="1" noChangeArrowheads="1"/>
          </p:cNvPicPr>
          <p:nvPr/>
        </p:nvPicPr>
        <p:blipFill>
          <a:blip r:embed="rId5" cstate="print"/>
          <a:srcRect/>
          <a:stretch>
            <a:fillRect/>
          </a:stretch>
        </p:blipFill>
        <p:spPr bwMode="auto">
          <a:xfrm>
            <a:off x="4932040" y="908720"/>
            <a:ext cx="3499769" cy="2376264"/>
          </a:xfrm>
          <a:prstGeom prst="rect">
            <a:avLst/>
          </a:prstGeom>
          <a:noFill/>
          <a:ln w="9525">
            <a:noFill/>
            <a:miter lim="800000"/>
            <a:headEnd/>
            <a:tailEnd/>
          </a:ln>
        </p:spPr>
      </p:pic>
      <p:grpSp>
        <p:nvGrpSpPr>
          <p:cNvPr id="10" name="组合 9"/>
          <p:cNvGrpSpPr/>
          <p:nvPr/>
        </p:nvGrpSpPr>
        <p:grpSpPr>
          <a:xfrm>
            <a:off x="601621" y="3563071"/>
            <a:ext cx="1800200" cy="2798377"/>
            <a:chOff x="323528" y="3789040"/>
            <a:chExt cx="1800200" cy="2880715"/>
          </a:xfrm>
        </p:grpSpPr>
        <p:pic>
          <p:nvPicPr>
            <p:cNvPr id="9" name="Picture 2"/>
            <p:cNvPicPr>
              <a:picLocks noChangeAspect="1" noChangeArrowheads="1"/>
            </p:cNvPicPr>
            <p:nvPr/>
          </p:nvPicPr>
          <p:blipFill>
            <a:blip r:embed="rId6" cstate="print"/>
            <a:srcRect l="55273" b="4545"/>
            <a:stretch>
              <a:fillRect/>
            </a:stretch>
          </p:blipFill>
          <p:spPr bwMode="auto">
            <a:xfrm>
              <a:off x="380283" y="5217565"/>
              <a:ext cx="1743445" cy="1452190"/>
            </a:xfrm>
            <a:prstGeom prst="rect">
              <a:avLst/>
            </a:prstGeom>
            <a:noFill/>
            <a:ln w="9525">
              <a:noFill/>
              <a:miter lim="800000"/>
              <a:headEnd/>
              <a:tailEnd/>
            </a:ln>
          </p:spPr>
        </p:pic>
        <p:pic>
          <p:nvPicPr>
            <p:cNvPr id="3074" name="Picture 2"/>
            <p:cNvPicPr>
              <a:picLocks noChangeAspect="1" noChangeArrowheads="1"/>
            </p:cNvPicPr>
            <p:nvPr/>
          </p:nvPicPr>
          <p:blipFill>
            <a:blip r:embed="rId6" cstate="print"/>
            <a:srcRect r="54616" b="3994"/>
            <a:stretch>
              <a:fillRect/>
            </a:stretch>
          </p:blipFill>
          <p:spPr bwMode="auto">
            <a:xfrm>
              <a:off x="323528" y="3789040"/>
              <a:ext cx="1781340" cy="1512168"/>
            </a:xfrm>
            <a:prstGeom prst="rect">
              <a:avLst/>
            </a:prstGeom>
            <a:noFill/>
            <a:ln w="9525">
              <a:noFill/>
              <a:miter lim="800000"/>
              <a:headEnd/>
              <a:tailEnd/>
            </a:ln>
          </p:spPr>
        </p:pic>
      </p:grpSp>
      <p:pic>
        <p:nvPicPr>
          <p:cNvPr id="3075" name="Picture 3"/>
          <p:cNvPicPr>
            <a:picLocks noChangeAspect="1" noChangeArrowheads="1"/>
          </p:cNvPicPr>
          <p:nvPr/>
        </p:nvPicPr>
        <p:blipFill>
          <a:blip r:embed="rId7" cstate="print"/>
          <a:srcRect/>
          <a:stretch>
            <a:fillRect/>
          </a:stretch>
        </p:blipFill>
        <p:spPr bwMode="auto">
          <a:xfrm>
            <a:off x="2727174" y="3610337"/>
            <a:ext cx="2808312" cy="2738105"/>
          </a:xfrm>
          <a:prstGeom prst="rect">
            <a:avLst/>
          </a:prstGeom>
          <a:noFill/>
          <a:ln w="9525">
            <a:noFill/>
            <a:miter lim="800000"/>
            <a:headEnd/>
            <a:tailEnd/>
          </a:ln>
        </p:spPr>
      </p:pic>
      <p:pic>
        <p:nvPicPr>
          <p:cNvPr id="3076" name="Picture 4"/>
          <p:cNvPicPr>
            <a:picLocks noChangeAspect="1" noChangeArrowheads="1"/>
          </p:cNvPicPr>
          <p:nvPr/>
        </p:nvPicPr>
        <p:blipFill>
          <a:blip r:embed="rId8" cstate="print"/>
          <a:srcRect/>
          <a:stretch>
            <a:fillRect/>
          </a:stretch>
        </p:blipFill>
        <p:spPr bwMode="auto">
          <a:xfrm>
            <a:off x="5691876" y="3796544"/>
            <a:ext cx="3173674" cy="2232248"/>
          </a:xfrm>
          <a:prstGeom prst="rect">
            <a:avLst/>
          </a:prstGeom>
          <a:noFill/>
          <a:ln w="9525">
            <a:noFill/>
            <a:miter lim="800000"/>
            <a:headEnd/>
            <a:tailEnd/>
          </a:ln>
        </p:spPr>
      </p:pic>
      <p:sp>
        <p:nvSpPr>
          <p:cNvPr id="11" name="TextBox 10"/>
          <p:cNvSpPr txBox="1"/>
          <p:nvPr/>
        </p:nvSpPr>
        <p:spPr>
          <a:xfrm>
            <a:off x="581743" y="672818"/>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p:txBody>
      </p:sp>
      <p:sp>
        <p:nvSpPr>
          <p:cNvPr id="12" name="TextBox 11"/>
          <p:cNvSpPr txBox="1"/>
          <p:nvPr/>
        </p:nvSpPr>
        <p:spPr>
          <a:xfrm>
            <a:off x="4797963" y="700200"/>
            <a:ext cx="360040"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p:txBody>
      </p:sp>
      <p:sp>
        <p:nvSpPr>
          <p:cNvPr id="13" name="TextBox 12"/>
          <p:cNvSpPr txBox="1"/>
          <p:nvPr/>
        </p:nvSpPr>
        <p:spPr>
          <a:xfrm>
            <a:off x="157199" y="3527563"/>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C</a:t>
            </a:r>
            <a:endParaRPr lang="zh-CN" altLang="en-US" sz="1600" dirty="0">
              <a:latin typeface="Arial" panose="020B0604020202020204" pitchFamily="34" charset="0"/>
              <a:cs typeface="Arial" panose="020B0604020202020204" pitchFamily="34" charset="0"/>
            </a:endParaRPr>
          </a:p>
        </p:txBody>
      </p:sp>
      <p:sp>
        <p:nvSpPr>
          <p:cNvPr id="14" name="TextBox 13"/>
          <p:cNvSpPr txBox="1"/>
          <p:nvPr/>
        </p:nvSpPr>
        <p:spPr>
          <a:xfrm>
            <a:off x="2441577" y="3560642"/>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D</a:t>
            </a:r>
            <a:endParaRPr lang="zh-CN" altLang="en-US" sz="1600" dirty="0">
              <a:latin typeface="Arial" panose="020B0604020202020204" pitchFamily="34" charset="0"/>
              <a:cs typeface="Arial" panose="020B0604020202020204" pitchFamily="34" charset="0"/>
            </a:endParaRPr>
          </a:p>
        </p:txBody>
      </p:sp>
      <p:sp>
        <p:nvSpPr>
          <p:cNvPr id="15" name="TextBox 14"/>
          <p:cNvSpPr txBox="1"/>
          <p:nvPr/>
        </p:nvSpPr>
        <p:spPr>
          <a:xfrm>
            <a:off x="5398974" y="3590459"/>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E</a:t>
            </a:r>
            <a:endParaRPr lang="zh-CN" altLang="en-US" sz="1600" dirty="0">
              <a:latin typeface="Arial" panose="020B0604020202020204" pitchFamily="34" charset="0"/>
              <a:cs typeface="Arial" panose="020B0604020202020204" pitchFamily="34" charset="0"/>
            </a:endParaRPr>
          </a:p>
        </p:txBody>
      </p:sp>
      <p:sp>
        <p:nvSpPr>
          <p:cNvPr id="16" name="矩形 15"/>
          <p:cNvSpPr/>
          <p:nvPr/>
        </p:nvSpPr>
        <p:spPr>
          <a:xfrm>
            <a:off x="679372" y="6376457"/>
            <a:ext cx="1693541" cy="461665"/>
          </a:xfrm>
          <a:prstGeom prst="rect">
            <a:avLst/>
          </a:prstGeom>
        </p:spPr>
        <p:txBody>
          <a:bodyPr wrap="none">
            <a:spAutoFit/>
          </a:bodyPr>
          <a:lstStyle/>
          <a:p>
            <a:pPr algn="ctr"/>
            <a:r>
              <a:rPr lang="en-US" altLang="zh-CN" sz="1200" dirty="0">
                <a:latin typeface="Arial" panose="020B0604020202020204" pitchFamily="34" charset="0"/>
                <a:cs typeface="Arial" panose="020B0604020202020204" pitchFamily="34" charset="0"/>
              </a:rPr>
              <a:t>root exudates</a:t>
            </a:r>
          </a:p>
          <a:p>
            <a:pPr algn="ctr"/>
            <a:r>
              <a:rPr lang="en-US" altLang="zh-CN" sz="1200" dirty="0">
                <a:latin typeface="Arial" panose="020B0604020202020204" pitchFamily="34" charset="0"/>
                <a:cs typeface="Arial" panose="020B0604020202020204" pitchFamily="34" charset="0"/>
              </a:rPr>
              <a:t>(no substantial effect)</a:t>
            </a:r>
            <a:endParaRPr lang="zh-CN" altLang="en-US" sz="1200" dirty="0">
              <a:latin typeface="Arial" panose="020B0604020202020204" pitchFamily="34" charset="0"/>
              <a:cs typeface="Arial" panose="020B0604020202020204" pitchFamily="34" charset="0"/>
            </a:endParaRPr>
          </a:p>
        </p:txBody>
      </p:sp>
      <p:sp>
        <p:nvSpPr>
          <p:cNvPr id="17" name="矩形 16"/>
          <p:cNvSpPr/>
          <p:nvPr/>
        </p:nvSpPr>
        <p:spPr>
          <a:xfrm>
            <a:off x="4139952" y="6267129"/>
            <a:ext cx="4248472" cy="461665"/>
          </a:xfrm>
          <a:prstGeom prst="rect">
            <a:avLst/>
          </a:prstGeom>
        </p:spPr>
        <p:txBody>
          <a:bodyPr wrap="square">
            <a:spAutoFit/>
          </a:bodyPr>
          <a:lstStyle/>
          <a:p>
            <a:pPr algn="ctr"/>
            <a:r>
              <a:rPr lang="en-US" altLang="zh-CN" sz="1200" dirty="0">
                <a:latin typeface="Arial" panose="020B0604020202020204" pitchFamily="34" charset="0"/>
                <a:cs typeface="Arial" panose="020B0604020202020204" pitchFamily="34" charset="0"/>
              </a:rPr>
              <a:t>Bacteria isolation (all: 477; flavobacteria:31)</a:t>
            </a:r>
          </a:p>
          <a:p>
            <a:pPr algn="ctr"/>
            <a:r>
              <a:rPr lang="en-US" altLang="zh-CN" sz="1200" dirty="0">
                <a:latin typeface="Arial" panose="020B0604020202020204" pitchFamily="34" charset="0"/>
                <a:cs typeface="Arial" panose="020B0604020202020204" pitchFamily="34" charset="0"/>
              </a:rPr>
              <a:t>(none were antibacterial toward </a:t>
            </a:r>
            <a:r>
              <a:rPr lang="en-US" altLang="zh-CN" sz="1200" i="1" dirty="0" err="1">
                <a:latin typeface="Arial" panose="020B0604020202020204" pitchFamily="34" charset="0"/>
                <a:cs typeface="Arial" panose="020B0604020202020204" pitchFamily="34" charset="0"/>
              </a:rPr>
              <a:t>Ralstonia</a:t>
            </a:r>
            <a:r>
              <a:rPr lang="en-US" altLang="zh-CN" sz="1200" dirty="0">
                <a:latin typeface="Arial" panose="020B0604020202020204" pitchFamily="34" charset="0"/>
                <a:cs typeface="Arial" panose="020B0604020202020204" pitchFamily="34" charset="0"/>
              </a:rPr>
              <a:t> nor suppress wilt)</a:t>
            </a:r>
            <a:endParaRPr lang="zh-CN" altLang="en-US" sz="1200" dirty="0">
              <a:latin typeface="Arial" panose="020B0604020202020204" pitchFamily="34" charset="0"/>
              <a:cs typeface="Arial" panose="020B0604020202020204" pitchFamily="34" charset="0"/>
            </a:endParaRPr>
          </a:p>
        </p:txBody>
      </p:sp>
      <p:sp>
        <p:nvSpPr>
          <p:cNvPr id="18" name="TextBox 17"/>
          <p:cNvSpPr txBox="1"/>
          <p:nvPr/>
        </p:nvSpPr>
        <p:spPr>
          <a:xfrm>
            <a:off x="8388424" y="1484784"/>
            <a:ext cx="648072"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M in M</a:t>
            </a:r>
            <a:endParaRPr lang="zh-CN" altLang="en-US" sz="1200" dirty="0">
              <a:latin typeface="Arial" panose="020B0604020202020204" pitchFamily="34" charset="0"/>
              <a:cs typeface="Arial" panose="020B0604020202020204" pitchFamily="34" charset="0"/>
            </a:endParaRPr>
          </a:p>
        </p:txBody>
      </p:sp>
      <p:sp>
        <p:nvSpPr>
          <p:cNvPr id="20" name="TextBox 19"/>
          <p:cNvSpPr txBox="1"/>
          <p:nvPr/>
        </p:nvSpPr>
        <p:spPr>
          <a:xfrm>
            <a:off x="8388424" y="1999873"/>
            <a:ext cx="648072"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M in H</a:t>
            </a:r>
            <a:endParaRPr lang="zh-CN" altLang="en-US" sz="1200" dirty="0">
              <a:latin typeface="Arial" panose="020B0604020202020204" pitchFamily="34" charset="0"/>
              <a:cs typeface="Arial" panose="020B0604020202020204" pitchFamily="34" charset="0"/>
            </a:endParaRPr>
          </a:p>
        </p:txBody>
      </p:sp>
      <p:sp>
        <p:nvSpPr>
          <p:cNvPr id="21" name="TextBox 20"/>
          <p:cNvSpPr txBox="1"/>
          <p:nvPr/>
        </p:nvSpPr>
        <p:spPr>
          <a:xfrm>
            <a:off x="8388424" y="2203523"/>
            <a:ext cx="648072"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H in M</a:t>
            </a:r>
            <a:endParaRPr lang="zh-CN" altLang="en-US" sz="1200" dirty="0">
              <a:latin typeface="Arial" panose="020B0604020202020204" pitchFamily="34" charset="0"/>
              <a:cs typeface="Arial" panose="020B0604020202020204" pitchFamily="34" charset="0"/>
            </a:endParaRPr>
          </a:p>
        </p:txBody>
      </p:sp>
      <p:sp>
        <p:nvSpPr>
          <p:cNvPr id="22" name="TextBox 21"/>
          <p:cNvSpPr txBox="1"/>
          <p:nvPr/>
        </p:nvSpPr>
        <p:spPr>
          <a:xfrm>
            <a:off x="8398363" y="2412043"/>
            <a:ext cx="648072"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H in H</a:t>
            </a:r>
            <a:endParaRPr lang="zh-CN" altLang="en-US" sz="1200" dirty="0">
              <a:latin typeface="Arial" panose="020B0604020202020204" pitchFamily="34" charset="0"/>
              <a:cs typeface="Arial" panose="020B0604020202020204" pitchFamily="34" charset="0"/>
            </a:endParaRPr>
          </a:p>
        </p:txBody>
      </p:sp>
      <p:cxnSp>
        <p:nvCxnSpPr>
          <p:cNvPr id="24" name="直接箭头连接符 23"/>
          <p:cNvCxnSpPr/>
          <p:nvPr/>
        </p:nvCxnSpPr>
        <p:spPr>
          <a:xfrm>
            <a:off x="8140148" y="1628800"/>
            <a:ext cx="288032"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142583" y="2162673"/>
            <a:ext cx="288032"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152522" y="2348880"/>
            <a:ext cx="288032"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8140148" y="2473018"/>
            <a:ext cx="288032" cy="7752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77723"/>
            <a:ext cx="8136904" cy="844334"/>
          </a:xfrm>
          <a:prstGeom prst="rect">
            <a:avLst/>
          </a:prstGeom>
        </p:spPr>
        <p:txBody>
          <a:bodyPr wrap="square">
            <a:spAutoFit/>
          </a:bodyPr>
          <a:lstStyle/>
          <a:p>
            <a:pPr>
              <a:lnSpc>
                <a:spcPts val="2000"/>
              </a:lnSpc>
            </a:pPr>
            <a:r>
              <a:rPr lang="en-US" altLang="zh-CN" sz="1600" b="1" dirty="0">
                <a:latin typeface="Arial" panose="020B0604020202020204" pitchFamily="34" charset="0"/>
                <a:cs typeface="Arial" panose="020B0604020202020204" pitchFamily="34" charset="0"/>
              </a:rPr>
              <a:t>Result 3: A hypothetical </a:t>
            </a:r>
            <a:r>
              <a:rPr lang="en-US" altLang="zh-CN" sz="1600" b="1" dirty="0" err="1">
                <a:latin typeface="Arial" panose="020B0604020202020204" pitchFamily="34" charset="0"/>
                <a:cs typeface="Arial" panose="020B0604020202020204" pitchFamily="34" charset="0"/>
              </a:rPr>
              <a:t>flavobacterial</a:t>
            </a:r>
            <a:r>
              <a:rPr lang="en-US" altLang="zh-CN" sz="1600" b="1" dirty="0">
                <a:latin typeface="Arial" panose="020B0604020202020204" pitchFamily="34" charset="0"/>
                <a:cs typeface="Arial" panose="020B0604020202020204" pitchFamily="34" charset="0"/>
              </a:rPr>
              <a:t> genome from the tomato rhizosphere, TRG1, which comprised 57 </a:t>
            </a:r>
            <a:r>
              <a:rPr lang="en-US" altLang="zh-CN" sz="1600" b="1" dirty="0" err="1">
                <a:latin typeface="Arial" panose="020B0604020202020204" pitchFamily="34" charset="0"/>
                <a:cs typeface="Arial" panose="020B0604020202020204" pitchFamily="34" charset="0"/>
              </a:rPr>
              <a:t>contigs</a:t>
            </a:r>
            <a:r>
              <a:rPr lang="en-US" altLang="zh-CN" sz="1600" b="1" dirty="0">
                <a:latin typeface="Arial" panose="020B0604020202020204" pitchFamily="34" charset="0"/>
                <a:cs typeface="Arial" panose="020B0604020202020204" pitchFamily="34" charset="0"/>
              </a:rPr>
              <a:t> and was 4.11 Mb without </a:t>
            </a:r>
            <a:r>
              <a:rPr lang="en-US" altLang="zh-CN" sz="1600" b="1" dirty="0" err="1">
                <a:latin typeface="Arial" panose="020B0604020202020204" pitchFamily="34" charset="0"/>
                <a:cs typeface="Arial" panose="020B0604020202020204" pitchFamily="34" charset="0"/>
              </a:rPr>
              <a:t>rRNA</a:t>
            </a:r>
            <a:r>
              <a:rPr lang="en-US" altLang="zh-CN" sz="1600" b="1" dirty="0">
                <a:latin typeface="Arial" panose="020B0604020202020204" pitchFamily="34" charset="0"/>
                <a:cs typeface="Arial" panose="020B0604020202020204" pitchFamily="34" charset="0"/>
              </a:rPr>
              <a:t> </a:t>
            </a:r>
            <a:r>
              <a:rPr lang="en-US" altLang="zh-CN" sz="1600" b="1" dirty="0" err="1">
                <a:latin typeface="Arial" panose="020B0604020202020204" pitchFamily="34" charset="0"/>
                <a:cs typeface="Arial" panose="020B0604020202020204" pitchFamily="34" charset="0"/>
              </a:rPr>
              <a:t>operons</a:t>
            </a:r>
            <a:r>
              <a:rPr lang="en-US" altLang="zh-CN" sz="1600" b="1" dirty="0">
                <a:latin typeface="Arial" panose="020B0604020202020204" pitchFamily="34" charset="0"/>
                <a:cs typeface="Arial" panose="020B0604020202020204" pitchFamily="34" charset="0"/>
              </a:rPr>
              <a:t> was reconstructed.</a:t>
            </a:r>
            <a:endParaRPr lang="zh-CN" altLang="en-US" sz="1600" b="1" dirty="0">
              <a:latin typeface="Arial" panose="020B0604020202020204" pitchFamily="34" charset="0"/>
              <a:cs typeface="Arial" panose="020B0604020202020204" pitchFamily="34" charset="0"/>
            </a:endParaRPr>
          </a:p>
        </p:txBody>
      </p:sp>
      <p:pic>
        <p:nvPicPr>
          <p:cNvPr id="5" name="Picture 2" descr="http://pic.90sjimg.com/design/00/07/85/23/5901e808ea56f.png!/fw/282/quality/90/unsharp/true/compress/true/canvas/282x256a0a0/cvscolor/FFFFFFFF"/>
          <p:cNvPicPr>
            <a:picLocks noChangeAspect="1" noChangeArrowheads="1"/>
          </p:cNvPicPr>
          <p:nvPr/>
        </p:nvPicPr>
        <p:blipFill>
          <a:blip r:embed="rId3" cstate="print"/>
          <a:srcRect/>
          <a:stretch>
            <a:fillRect/>
          </a:stretch>
        </p:blipFill>
        <p:spPr bwMode="auto">
          <a:xfrm>
            <a:off x="8438732" y="0"/>
            <a:ext cx="705268" cy="640243"/>
          </a:xfrm>
          <a:prstGeom prst="rect">
            <a:avLst/>
          </a:prstGeom>
          <a:noFill/>
        </p:spPr>
      </p:pic>
      <p:pic>
        <p:nvPicPr>
          <p:cNvPr id="4098" name="Picture 2"/>
          <p:cNvPicPr>
            <a:picLocks noChangeAspect="1" noChangeArrowheads="1"/>
          </p:cNvPicPr>
          <p:nvPr/>
        </p:nvPicPr>
        <p:blipFill>
          <a:blip r:embed="rId4" cstate="print"/>
          <a:srcRect/>
          <a:stretch>
            <a:fillRect/>
          </a:stretch>
        </p:blipFill>
        <p:spPr bwMode="auto">
          <a:xfrm>
            <a:off x="289620" y="1082452"/>
            <a:ext cx="2863922" cy="2808312"/>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3069357" y="1298476"/>
            <a:ext cx="2007263" cy="2016224"/>
          </a:xfrm>
          <a:prstGeom prst="rect">
            <a:avLst/>
          </a:prstGeom>
          <a:noFill/>
          <a:ln w="9525">
            <a:noFill/>
            <a:miter lim="800000"/>
            <a:headEnd/>
            <a:tailEnd/>
          </a:ln>
        </p:spPr>
      </p:pic>
      <p:sp>
        <p:nvSpPr>
          <p:cNvPr id="10" name="矩形 9"/>
          <p:cNvSpPr/>
          <p:nvPr/>
        </p:nvSpPr>
        <p:spPr>
          <a:xfrm>
            <a:off x="3025924" y="3314700"/>
            <a:ext cx="2286000" cy="246221"/>
          </a:xfrm>
          <a:prstGeom prst="rect">
            <a:avLst/>
          </a:prstGeom>
        </p:spPr>
        <p:txBody>
          <a:bodyPr wrap="square">
            <a:spAutoFit/>
          </a:bodyPr>
          <a:lstStyle/>
          <a:p>
            <a:r>
              <a:rPr lang="en-US" altLang="zh-CN" sz="1000" dirty="0">
                <a:latin typeface="Arial" panose="020B0604020202020204" pitchFamily="34" charset="0"/>
                <a:cs typeface="Arial" panose="020B0604020202020204" pitchFamily="34" charset="0"/>
              </a:rPr>
              <a:t>A hypothetical </a:t>
            </a:r>
            <a:r>
              <a:rPr lang="en-US" altLang="zh-CN" sz="1000" dirty="0" err="1">
                <a:latin typeface="Arial" panose="020B0604020202020204" pitchFamily="34" charset="0"/>
                <a:cs typeface="Arial" panose="020B0604020202020204" pitchFamily="34" charset="0"/>
              </a:rPr>
              <a:t>flavobacterial</a:t>
            </a:r>
            <a:r>
              <a:rPr lang="en-US" altLang="zh-CN" sz="1000" dirty="0">
                <a:latin typeface="Arial" panose="020B0604020202020204" pitchFamily="34" charset="0"/>
                <a:cs typeface="Arial" panose="020B0604020202020204" pitchFamily="34" charset="0"/>
              </a:rPr>
              <a:t> genome</a:t>
            </a:r>
            <a:endParaRPr lang="zh-CN" altLang="en-US" sz="1000" dirty="0">
              <a:latin typeface="Arial" panose="020B0604020202020204" pitchFamily="34" charset="0"/>
              <a:cs typeface="Arial" panose="020B0604020202020204" pitchFamily="34" charset="0"/>
            </a:endParaRPr>
          </a:p>
        </p:txBody>
      </p:sp>
      <p:sp>
        <p:nvSpPr>
          <p:cNvPr id="11" name="椭圆 10"/>
          <p:cNvSpPr/>
          <p:nvPr/>
        </p:nvSpPr>
        <p:spPr>
          <a:xfrm>
            <a:off x="793676" y="1946548"/>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05644" y="1672233"/>
            <a:ext cx="963725" cy="246221"/>
          </a:xfrm>
          <a:prstGeom prst="rect">
            <a:avLst/>
          </a:prstGeom>
        </p:spPr>
        <p:txBody>
          <a:bodyPr wrap="none">
            <a:spAutoFit/>
          </a:bodyPr>
          <a:lstStyle/>
          <a:p>
            <a:r>
              <a:rPr lang="en-US" altLang="zh-CN" sz="1000" i="1" dirty="0" err="1">
                <a:solidFill>
                  <a:srgbClr val="FF0000"/>
                </a:solidFill>
                <a:latin typeface="Arial" panose="020B0604020202020204" pitchFamily="34" charset="0"/>
                <a:cs typeface="Arial" panose="020B0604020202020204" pitchFamily="34" charset="0"/>
              </a:rPr>
              <a:t>Bacteroidetes</a:t>
            </a:r>
            <a:endParaRPr lang="zh-CN" altLang="en-US" sz="1000" dirty="0">
              <a:solidFill>
                <a:srgbClr val="FF0000"/>
              </a:solidFill>
              <a:latin typeface="Arial" panose="020B0604020202020204" pitchFamily="34" charset="0"/>
              <a:cs typeface="Arial" panose="020B0604020202020204" pitchFamily="34" charset="0"/>
            </a:endParaRPr>
          </a:p>
        </p:txBody>
      </p:sp>
      <p:sp>
        <p:nvSpPr>
          <p:cNvPr id="13" name="TextBox 12"/>
          <p:cNvSpPr txBox="1"/>
          <p:nvPr/>
        </p:nvSpPr>
        <p:spPr>
          <a:xfrm>
            <a:off x="179512" y="1168177"/>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p:txBody>
      </p:sp>
      <p:sp>
        <p:nvSpPr>
          <p:cNvPr id="14" name="TextBox 13"/>
          <p:cNvSpPr txBox="1"/>
          <p:nvPr/>
        </p:nvSpPr>
        <p:spPr>
          <a:xfrm>
            <a:off x="3097932" y="1175946"/>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p:txBody>
      </p:sp>
      <p:sp>
        <p:nvSpPr>
          <p:cNvPr id="15" name="TextBox 14"/>
          <p:cNvSpPr txBox="1"/>
          <p:nvPr/>
        </p:nvSpPr>
        <p:spPr>
          <a:xfrm>
            <a:off x="4965948" y="1147371"/>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C</a:t>
            </a:r>
            <a:endParaRPr lang="zh-CN" altLang="en-US" sz="1600" dirty="0">
              <a:latin typeface="Arial" panose="020B0604020202020204" pitchFamily="34" charset="0"/>
              <a:cs typeface="Arial" panose="020B0604020202020204" pitchFamily="34" charset="0"/>
            </a:endParaRPr>
          </a:p>
        </p:txBody>
      </p:sp>
      <p:grpSp>
        <p:nvGrpSpPr>
          <p:cNvPr id="18" name="组合 17"/>
          <p:cNvGrpSpPr/>
          <p:nvPr/>
        </p:nvGrpSpPr>
        <p:grpSpPr>
          <a:xfrm>
            <a:off x="5402188" y="1154460"/>
            <a:ext cx="1656184" cy="2952328"/>
            <a:chOff x="5364088" y="1268760"/>
            <a:chExt cx="1546549" cy="2880320"/>
          </a:xfrm>
        </p:grpSpPr>
        <p:pic>
          <p:nvPicPr>
            <p:cNvPr id="4100" name="Picture 4"/>
            <p:cNvPicPr>
              <a:picLocks noChangeAspect="1" noChangeArrowheads="1"/>
            </p:cNvPicPr>
            <p:nvPr/>
          </p:nvPicPr>
          <p:blipFill>
            <a:blip r:embed="rId6" cstate="print"/>
            <a:srcRect/>
            <a:stretch>
              <a:fillRect/>
            </a:stretch>
          </p:blipFill>
          <p:spPr bwMode="auto">
            <a:xfrm>
              <a:off x="5364088" y="1340768"/>
              <a:ext cx="1546549" cy="2808312"/>
            </a:xfrm>
            <a:prstGeom prst="rect">
              <a:avLst/>
            </a:prstGeom>
            <a:noFill/>
            <a:ln w="9525">
              <a:noFill/>
              <a:miter lim="800000"/>
              <a:headEnd/>
              <a:tailEnd/>
            </a:ln>
          </p:spPr>
        </p:pic>
        <p:sp>
          <p:nvSpPr>
            <p:cNvPr id="17" name="矩形 16"/>
            <p:cNvSpPr/>
            <p:nvPr/>
          </p:nvSpPr>
          <p:spPr>
            <a:xfrm>
              <a:off x="5364088" y="1268760"/>
              <a:ext cx="144016"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5906244" y="3271267"/>
            <a:ext cx="93610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801644" y="3166492"/>
            <a:ext cx="2304256" cy="338554"/>
          </a:xfrm>
          <a:prstGeom prst="rect">
            <a:avLst/>
          </a:prstGeom>
        </p:spPr>
        <p:txBody>
          <a:bodyPr wrap="square">
            <a:spAutoFit/>
          </a:bodyPr>
          <a:lstStyle/>
          <a:p>
            <a:r>
              <a:rPr lang="en-US" altLang="zh-CN" sz="800" i="1" dirty="0" err="1">
                <a:latin typeface="Arial" panose="020B0604020202020204" pitchFamily="34" charset="0"/>
                <a:cs typeface="Arial" panose="020B0604020202020204" pitchFamily="34" charset="0"/>
              </a:rPr>
              <a:t>Gaetbulibacter</a:t>
            </a:r>
            <a:r>
              <a:rPr lang="en-US" altLang="zh-CN" sz="800" i="1" dirty="0">
                <a:latin typeface="Arial" panose="020B0604020202020204" pitchFamily="34" charset="0"/>
                <a:cs typeface="Arial" panose="020B0604020202020204" pitchFamily="34" charset="0"/>
              </a:rPr>
              <a:t> </a:t>
            </a:r>
            <a:r>
              <a:rPr lang="en-US" altLang="zh-CN" sz="800" i="1" dirty="0" err="1">
                <a:latin typeface="Arial" panose="020B0604020202020204" pitchFamily="34" charset="0"/>
                <a:cs typeface="Arial" panose="020B0604020202020204" pitchFamily="34" charset="0"/>
              </a:rPr>
              <a:t>saemankumensis</a:t>
            </a:r>
            <a:r>
              <a:rPr lang="en-US" altLang="zh-CN" sz="800" i="1" dirty="0">
                <a:latin typeface="Arial" panose="020B0604020202020204" pitchFamily="34" charset="0"/>
                <a:cs typeface="Arial" panose="020B0604020202020204" pitchFamily="34" charset="0"/>
              </a:rPr>
              <a:t> DSM 17032</a:t>
            </a:r>
          </a:p>
          <a:p>
            <a:r>
              <a:rPr lang="en-US" altLang="zh-CN" sz="800" i="1" dirty="0" err="1">
                <a:latin typeface="Arial" panose="020B0604020202020204" pitchFamily="34" charset="0"/>
                <a:cs typeface="Arial" panose="020B0604020202020204" pitchFamily="34" charset="0"/>
              </a:rPr>
              <a:t>Flavobacteriaceae</a:t>
            </a:r>
            <a:r>
              <a:rPr lang="en-US" altLang="zh-CN" sz="800" i="1" dirty="0">
                <a:latin typeface="Arial" panose="020B0604020202020204" pitchFamily="34" charset="0"/>
                <a:cs typeface="Arial" panose="020B0604020202020204" pitchFamily="34" charset="0"/>
              </a:rPr>
              <a:t> sp. TRM1</a:t>
            </a:r>
            <a:endParaRPr lang="zh-CN" altLang="en-US" sz="800" dirty="0">
              <a:latin typeface="Arial" panose="020B0604020202020204" pitchFamily="34" charset="0"/>
              <a:cs typeface="Arial" panose="020B0604020202020204" pitchFamily="34" charset="0"/>
            </a:endParaRPr>
          </a:p>
        </p:txBody>
      </p:sp>
      <p:pic>
        <p:nvPicPr>
          <p:cNvPr id="21" name="Picture 5"/>
          <p:cNvPicPr>
            <a:picLocks noChangeAspect="1" noChangeArrowheads="1"/>
          </p:cNvPicPr>
          <p:nvPr/>
        </p:nvPicPr>
        <p:blipFill>
          <a:blip r:embed="rId7" cstate="print"/>
          <a:srcRect/>
          <a:stretch>
            <a:fillRect/>
          </a:stretch>
        </p:blipFill>
        <p:spPr bwMode="auto">
          <a:xfrm>
            <a:off x="552128" y="4254996"/>
            <a:ext cx="2304256" cy="2377908"/>
          </a:xfrm>
          <a:prstGeom prst="rect">
            <a:avLst/>
          </a:prstGeom>
          <a:noFill/>
          <a:ln w="9525">
            <a:noFill/>
            <a:miter lim="800000"/>
            <a:headEnd/>
            <a:tailEnd/>
          </a:ln>
        </p:spPr>
      </p:pic>
      <p:sp>
        <p:nvSpPr>
          <p:cNvPr id="22" name="TextBox 21"/>
          <p:cNvSpPr txBox="1"/>
          <p:nvPr/>
        </p:nvSpPr>
        <p:spPr>
          <a:xfrm>
            <a:off x="417637" y="4192513"/>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D</a:t>
            </a:r>
            <a:endParaRPr lang="zh-CN" altLang="en-US" sz="1600" dirty="0">
              <a:latin typeface="Arial" panose="020B0604020202020204" pitchFamily="34" charset="0"/>
              <a:cs typeface="Arial" panose="020B0604020202020204" pitchFamily="34" charset="0"/>
            </a:endParaRPr>
          </a:p>
        </p:txBody>
      </p:sp>
      <p:sp>
        <p:nvSpPr>
          <p:cNvPr id="23" name="矩形 22"/>
          <p:cNvSpPr/>
          <p:nvPr/>
        </p:nvSpPr>
        <p:spPr>
          <a:xfrm>
            <a:off x="696144" y="4226421"/>
            <a:ext cx="28803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3325391" y="4216896"/>
            <a:ext cx="288032" cy="338554"/>
          </a:xfrm>
          <a:prstGeom prst="rect">
            <a:avLst/>
          </a:prstGeom>
          <a:solidFill>
            <a:schemeClr val="bg1"/>
          </a:solidFill>
          <a:ln>
            <a:solidFill>
              <a:schemeClr val="bg1"/>
            </a:solidFill>
          </a:ln>
        </p:spPr>
        <p:txBody>
          <a:bodyPr wrap="square" rtlCol="0">
            <a:spAutoFit/>
          </a:bodyPr>
          <a:lstStyle/>
          <a:p>
            <a:r>
              <a:rPr lang="en-US" altLang="zh-CN" sz="1600" dirty="0">
                <a:latin typeface="Arial" panose="020B0604020202020204" pitchFamily="34" charset="0"/>
                <a:cs typeface="Arial" panose="020B0604020202020204" pitchFamily="34" charset="0"/>
              </a:rPr>
              <a:t>E</a:t>
            </a:r>
            <a:endParaRPr lang="zh-CN" altLang="en-US" sz="1600" dirty="0">
              <a:latin typeface="Arial" panose="020B0604020202020204" pitchFamily="34" charset="0"/>
              <a:cs typeface="Arial" panose="020B0604020202020204" pitchFamily="34" charset="0"/>
            </a:endParaRPr>
          </a:p>
        </p:txBody>
      </p:sp>
      <p:sp>
        <p:nvSpPr>
          <p:cNvPr id="25" name="矩形 24"/>
          <p:cNvSpPr/>
          <p:nvPr/>
        </p:nvSpPr>
        <p:spPr>
          <a:xfrm>
            <a:off x="6804248" y="4576936"/>
            <a:ext cx="1715534" cy="1754326"/>
          </a:xfrm>
          <a:prstGeom prst="rect">
            <a:avLst/>
          </a:prstGeom>
        </p:spPr>
        <p:txBody>
          <a:bodyPr wrap="none">
            <a:spAutoFit/>
          </a:bodyPr>
          <a:lstStyle/>
          <a:p>
            <a:pPr>
              <a:lnSpc>
                <a:spcPct val="150000"/>
              </a:lnSpc>
            </a:pPr>
            <a:r>
              <a:rPr lang="en-US" altLang="zh-CN" sz="1200" b="1" dirty="0">
                <a:latin typeface="Arial" panose="020B0604020202020204" pitchFamily="34" charset="0"/>
                <a:cs typeface="Arial" panose="020B0604020202020204" pitchFamily="34" charset="0"/>
              </a:rPr>
              <a:t>Infer functions:</a:t>
            </a:r>
            <a:endParaRPr lang="zh-CN" altLang="en-US" sz="1200" b="1"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l"/>
            </a:pPr>
            <a:r>
              <a:rPr lang="en-US" altLang="zh-CN" sz="1000" dirty="0">
                <a:latin typeface="Arial" panose="020B0604020202020204" pitchFamily="34" charset="0"/>
                <a:cs typeface="Arial" panose="020B0604020202020204" pitchFamily="34" charset="0"/>
              </a:rPr>
              <a:t>Carbohydrate utilization</a:t>
            </a:r>
          </a:p>
          <a:p>
            <a:pPr>
              <a:lnSpc>
                <a:spcPct val="150000"/>
              </a:lnSpc>
              <a:buFont typeface="Wingdings" panose="05000000000000000000" pitchFamily="2" charset="2"/>
              <a:buChar char="l"/>
            </a:pPr>
            <a:r>
              <a:rPr lang="en-US" altLang="zh-CN" sz="1000" dirty="0">
                <a:latin typeface="Arial" panose="020B0604020202020204" pitchFamily="34" charset="0"/>
                <a:cs typeface="Arial" panose="020B0604020202020204" pitchFamily="34" charset="0"/>
              </a:rPr>
              <a:t>Gliding motility</a:t>
            </a:r>
          </a:p>
          <a:p>
            <a:pPr>
              <a:lnSpc>
                <a:spcPct val="150000"/>
              </a:lnSpc>
              <a:buFont typeface="Wingdings" panose="05000000000000000000" pitchFamily="2" charset="2"/>
              <a:buChar char="l"/>
            </a:pPr>
            <a:r>
              <a:rPr lang="en-US" altLang="zh-CN" sz="1000" dirty="0">
                <a:latin typeface="Arial" panose="020B0604020202020204" pitchFamily="34" charset="0"/>
                <a:cs typeface="Arial" panose="020B0604020202020204" pitchFamily="34" charset="0"/>
              </a:rPr>
              <a:t>IX (</a:t>
            </a:r>
            <a:r>
              <a:rPr lang="en-US" altLang="zh-CN" sz="1000" dirty="0" err="1">
                <a:latin typeface="Arial" panose="020B0604020202020204" pitchFamily="34" charset="0"/>
                <a:cs typeface="Arial" panose="020B0604020202020204" pitchFamily="34" charset="0"/>
              </a:rPr>
              <a:t>Por</a:t>
            </a:r>
            <a:r>
              <a:rPr lang="en-US" altLang="zh-CN" sz="1000" dirty="0">
                <a:latin typeface="Arial" panose="020B0604020202020204" pitchFamily="34" charset="0"/>
                <a:cs typeface="Arial" panose="020B0604020202020204" pitchFamily="34" charset="0"/>
              </a:rPr>
              <a:t>) secretion system</a:t>
            </a:r>
          </a:p>
          <a:p>
            <a:pPr>
              <a:lnSpc>
                <a:spcPct val="150000"/>
              </a:lnSpc>
              <a:buFont typeface="Wingdings" panose="05000000000000000000" pitchFamily="2" charset="2"/>
              <a:buChar char="l"/>
            </a:pPr>
            <a:r>
              <a:rPr lang="en-US" altLang="zh-CN" sz="1000" dirty="0">
                <a:latin typeface="Arial" panose="020B0604020202020204" pitchFamily="34" charset="0"/>
                <a:cs typeface="Arial" panose="020B0604020202020204" pitchFamily="34" charset="0"/>
              </a:rPr>
              <a:t>Iron acquisition</a:t>
            </a:r>
          </a:p>
          <a:p>
            <a:pPr>
              <a:lnSpc>
                <a:spcPct val="150000"/>
              </a:lnSpc>
              <a:buFont typeface="Wingdings" panose="05000000000000000000" pitchFamily="2" charset="2"/>
              <a:buChar char="l"/>
            </a:pPr>
            <a:r>
              <a:rPr lang="en-US" altLang="zh-CN" sz="1000" dirty="0">
                <a:latin typeface="Arial" panose="020B0604020202020204" pitchFamily="34" charset="0"/>
                <a:cs typeface="Arial" panose="020B0604020202020204" pitchFamily="34" charset="0"/>
              </a:rPr>
              <a:t>Synthesize </a:t>
            </a:r>
            <a:r>
              <a:rPr lang="en-US" altLang="zh-CN" sz="1000" dirty="0" err="1">
                <a:latin typeface="Arial" panose="020B0604020202020204" pitchFamily="34" charset="0"/>
                <a:cs typeface="Arial" panose="020B0604020202020204" pitchFamily="34" charset="0"/>
              </a:rPr>
              <a:t>phytase</a:t>
            </a:r>
            <a:r>
              <a:rPr lang="en-US" altLang="zh-CN" sz="1000" dirty="0">
                <a:latin typeface="Arial" panose="020B0604020202020204" pitchFamily="34" charset="0"/>
                <a:cs typeface="Arial" panose="020B0604020202020204" pitchFamily="34" charset="0"/>
              </a:rPr>
              <a:t>... </a:t>
            </a:r>
          </a:p>
          <a:p>
            <a:pPr>
              <a:lnSpc>
                <a:spcPct val="150000"/>
              </a:lnSpc>
              <a:buFont typeface="Wingdings" panose="05000000000000000000" pitchFamily="2" charset="2"/>
              <a:buChar char="l"/>
            </a:pPr>
            <a:r>
              <a:rPr lang="en-US" altLang="zh-CN" sz="1000" dirty="0">
                <a:latin typeface="Arial" panose="020B0604020202020204" pitchFamily="34" charset="0"/>
                <a:cs typeface="Arial" panose="020B0604020202020204" pitchFamily="34" charset="0"/>
              </a:rPr>
              <a:t>Mannose transporter...</a:t>
            </a:r>
            <a:endParaRPr lang="zh-CN" altLang="en-US" sz="1000" dirty="0">
              <a:latin typeface="Arial" panose="020B0604020202020204" pitchFamily="34" charset="0"/>
              <a:cs typeface="Arial" panose="020B0604020202020204" pitchFamily="34" charset="0"/>
            </a:endParaRPr>
          </a:p>
        </p:txBody>
      </p:sp>
      <p:grpSp>
        <p:nvGrpSpPr>
          <p:cNvPr id="35" name="组合 34"/>
          <p:cNvGrpSpPr/>
          <p:nvPr/>
        </p:nvGrpSpPr>
        <p:grpSpPr>
          <a:xfrm>
            <a:off x="3707904" y="4228876"/>
            <a:ext cx="2952328" cy="2488704"/>
            <a:chOff x="3491880" y="4293096"/>
            <a:chExt cx="2952328" cy="2488704"/>
          </a:xfrm>
        </p:grpSpPr>
        <p:pic>
          <p:nvPicPr>
            <p:cNvPr id="4103" name="Picture 7"/>
            <p:cNvPicPr>
              <a:picLocks noChangeAspect="1" noChangeArrowheads="1"/>
            </p:cNvPicPr>
            <p:nvPr/>
          </p:nvPicPr>
          <p:blipFill>
            <a:blip r:embed="rId8" cstate="print"/>
            <a:srcRect/>
            <a:stretch>
              <a:fillRect/>
            </a:stretch>
          </p:blipFill>
          <p:spPr bwMode="auto">
            <a:xfrm>
              <a:off x="3563888" y="4307954"/>
              <a:ext cx="2736304" cy="1417519"/>
            </a:xfrm>
            <a:prstGeom prst="rect">
              <a:avLst/>
            </a:prstGeom>
            <a:noFill/>
            <a:ln w="9525">
              <a:noFill/>
              <a:miter lim="800000"/>
              <a:headEnd/>
              <a:tailEnd/>
            </a:ln>
          </p:spPr>
        </p:pic>
        <p:pic>
          <p:nvPicPr>
            <p:cNvPr id="1027" name="Picture 3"/>
            <p:cNvPicPr>
              <a:picLocks noChangeAspect="1" noChangeArrowheads="1"/>
            </p:cNvPicPr>
            <p:nvPr/>
          </p:nvPicPr>
          <p:blipFill>
            <a:blip r:embed="rId9" cstate="print"/>
            <a:srcRect l="3673" r="818" b="6716"/>
            <a:stretch>
              <a:fillRect/>
            </a:stretch>
          </p:blipFill>
          <p:spPr bwMode="auto">
            <a:xfrm>
              <a:off x="3563888" y="5718297"/>
              <a:ext cx="2880320" cy="1063503"/>
            </a:xfrm>
            <a:prstGeom prst="rect">
              <a:avLst/>
            </a:prstGeom>
            <a:noFill/>
            <a:ln w="9525">
              <a:noFill/>
              <a:miter lim="800000"/>
              <a:headEnd/>
              <a:tailEnd/>
            </a:ln>
          </p:spPr>
        </p:pic>
        <p:sp>
          <p:nvSpPr>
            <p:cNvPr id="34" name="矩形 33"/>
            <p:cNvSpPr/>
            <p:nvPr/>
          </p:nvSpPr>
          <p:spPr>
            <a:xfrm>
              <a:off x="3491880" y="4293096"/>
              <a:ext cx="216024"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2752</Words>
  <Application>Microsoft Office PowerPoint</Application>
  <PresentationFormat>全屏显示(4:3)</PresentationFormat>
  <Paragraphs>194</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华文仿宋</vt:lpstr>
      <vt:lpstr>宋体</vt:lpstr>
      <vt:lpstr>Arial</vt:lpstr>
      <vt:lpstr>Calibri</vt:lpstr>
      <vt:lpstr>Wingdings</vt:lpstr>
      <vt:lpstr>Office 主题</vt:lpstr>
      <vt:lpstr>PowerPoint 演示文稿</vt:lpstr>
      <vt:lpstr>PowerPoint 演示文稿</vt:lpstr>
      <vt:lpstr>Research Background</vt:lpstr>
      <vt:lpstr>Scientific Question</vt:lpstr>
      <vt:lpstr>Research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YOYO</dc:creator>
  <cp:lastModifiedBy>Liu Yong-Xin</cp:lastModifiedBy>
  <cp:revision>103</cp:revision>
  <dcterms:created xsi:type="dcterms:W3CDTF">2018-10-15T08:29:00Z</dcterms:created>
  <dcterms:modified xsi:type="dcterms:W3CDTF">2020-07-26T16:34:17Z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